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2"/>
  </p:notesMasterIdLst>
  <p:sldIdLst>
    <p:sldId id="256" r:id="rId3"/>
    <p:sldId id="258" r:id="rId4"/>
    <p:sldId id="261" r:id="rId5"/>
    <p:sldId id="272" r:id="rId6"/>
    <p:sldId id="262" r:id="rId7"/>
    <p:sldId id="270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000"/>
    <a:srgbClr val="333300"/>
    <a:srgbClr val="482400"/>
    <a:srgbClr val="222A35"/>
    <a:srgbClr val="004800"/>
    <a:srgbClr val="3E1F00"/>
    <a:srgbClr val="005C00"/>
    <a:srgbClr val="3C4A5E"/>
    <a:srgbClr val="51647F"/>
    <a:srgbClr val="020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129" autoAdjust="0"/>
  </p:normalViewPr>
  <p:slideViewPr>
    <p:cSldViewPr snapToGrid="0">
      <p:cViewPr>
        <p:scale>
          <a:sx n="46" d="100"/>
          <a:sy n="46" d="100"/>
        </p:scale>
        <p:origin x="157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Libro1" TargetMode="External"/><Relationship Id="rId4" Type="http://schemas.openxmlformats.org/officeDocument/2006/relationships/themeOverride" Target="../theme/themeOverride1.xm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'Bosques de Guatemala'!$C$3:$C$7</cx:f>
        <cx:lvl ptCount="5">
          <cx:pt idx="0">Bosque coníferas</cx:pt>
          <cx:pt idx="1">Bosque latifoliado</cx:pt>
          <cx:pt idx="2">Manglar</cx:pt>
          <cx:pt idx="3">Bosque mixto</cx:pt>
          <cx:pt idx="4">Plantaciones</cx:pt>
        </cx:lvl>
      </cx:strDim>
      <cx:numDim type="size">
        <cx:f>'Bosques de Guatemala'!$D$3:$D$7</cx:f>
        <cx:lvl ptCount="5" formatCode="General">
          <cx:pt idx="0">326983</cx:pt>
          <cx:pt idx="1">2742439</cx:pt>
          <cx:pt idx="2">26849</cx:pt>
          <cx:pt idx="3">430544</cx:pt>
          <cx:pt idx="4">93013</cx:pt>
        </cx:lvl>
      </cx:numDim>
    </cx:data>
  </cx:chartData>
  <cx:chart>
    <cx:plotArea>
      <cx:plotAreaRegion>
        <cx:series layoutId="treemap" uniqueId="{9CB8C4C6-E4F2-4253-9785-98E078E47606}">
          <cx:tx>
            <cx:txData>
              <cx:f>'Bosques de Guatemala'!$D$2</cx:f>
              <cx:v>Superficie 2016</cx:v>
            </cx:txData>
          </cx:tx>
          <cx:dataId val="0"/>
          <cx:layoutPr>
            <cx:parentLabelLayout val="overlapping"/>
          </cx:layoutPr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1191-3FED-4A02-B927-06C9C4912398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19124-0B5A-428E-9BD8-3FADA551D7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1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19124-0B5A-428E-9BD8-3FADA551D7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6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00E6A-E13C-41E0-9C3E-6510F6B34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54A820-360F-47E2-BEEF-75DF42289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B04D92-5CF0-4FF5-8F3B-E04C7AE0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C66A1D-0836-4BFF-8517-AF6FF815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4538A-9D60-40B2-92BB-04F63AC6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214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643FF-658F-497B-9BE8-5357763B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9F11E55-190D-4BF6-9AE4-3896A5DE8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5DDE86-D0BF-4941-B590-6963370A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E68671-63D9-4A6F-A840-781A2C06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5BC88A-831B-4014-AC63-0FFBA2C3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140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626F13-1119-4FB6-9D9A-2BBB36BC4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235E59-E2F7-4676-B1CF-4BD84EA01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CC578-253F-43A0-94C5-7C2BFAAE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53F9D-1615-479E-B181-F58064E3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7CA4F-0A00-4A76-913E-743B3FB4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370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4516B-263B-4430-AB0D-ACE8FB799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E0A334-1098-4AAF-B579-73B665414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6C15F7-01F4-4BA7-A5EC-72D35963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420D8B-AE42-456E-83B6-66CCCEC9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708AAF-434D-4CFC-8A64-092C5D4D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3643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7EEDE-68EA-4B5F-A619-82EB699D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F1936D-FF4A-4788-84FC-03369CE37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ADDBBB-A6C9-4744-9D38-156A2FBE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0BAC1-A311-420E-8325-773995FD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1F9C09-D545-429C-B41B-71D1F040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665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75A1C-F787-471A-85ED-68AE0D7C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881A0C-CC86-4428-B20B-C87CE9802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C2D23-C82F-4E0F-BBD7-63352E14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227FB3-7DB3-406C-A096-E982A7C5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6A298A-85FD-45B4-A505-5B3D899D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9648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7E8C0-4E99-4744-9F7A-9ED7FEF0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69716D-FC7A-4F1B-99D3-D4F31E961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B13889-A76E-4EBD-9002-F8DB9ED42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4992E9-D74F-4BE6-812F-97290C2B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6E3094-2B91-49CB-9D26-A38E9836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93F5F6-0438-4D9E-B8A2-642BA11E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9724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3A6BF-EDBE-4017-9E26-15C34A5F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50E7F7-793C-40A1-8D59-54F036365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F41302-F333-402F-8CE1-3A70B39B7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B824EE-2E3D-4863-BAA4-8F45D5786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77471F5-179C-42E8-AB49-728CF6B57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61948FA-6215-463F-8075-1568ACA1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8071456-887F-4C3F-B4A7-5AA9CEB0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B1662B-C870-4FA9-AB9D-7AC6952F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9437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362A5-F16A-4871-BB29-604F87D8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A326519-751F-427E-892B-3206117E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609419-D161-4C68-9E25-46F641D7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0EA1B7-4DF5-4914-96B5-72DF1E70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6855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439EC1-BAAC-40CA-B3CA-EC11C578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F73A2B-9A3D-48F9-9DF1-3C5446DC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0877A3-BA7F-4188-B002-E54EB2D2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0790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9389D-CD36-43F5-BC10-39A8F82E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273C71-7B3A-4E58-9FB0-8D29BEDDD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72AA5A-32B3-46B4-915D-CC2E61277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22EEC3-51AB-47F9-B073-B45C9B69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2E0835-52B3-46BF-A24F-B1F89F9F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4256EF-3790-44CE-AAB6-9005322D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065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3FE04-712E-421C-AF78-321B4148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DBC77F-B46C-40AC-88E3-E72ED4731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A43EF-9D08-4D1A-8A10-6082A806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2D0611-544B-436D-9568-7989A2A9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02173F-9830-4170-B419-CC35455E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1746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BB7ED-2C72-4F36-9626-67C917FA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6E0969-2FCB-4B16-B37B-36486C7E28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32B84E-F305-4838-9752-A0DF0AFD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A0BA68-E953-49F0-A093-E9BF48047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52128A-755B-473E-B5EE-17CC6E87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600ED3-B7CB-43E9-BE7E-42A09809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1778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640B8-93BE-4809-BF19-06342553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7F7C2F-F687-424E-AF3B-90B40A741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EBBDD7-E90A-4516-8F03-564BB1E1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16634C-F1EF-4916-814A-97596CCD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F2F518-670D-46FB-A66E-CA109463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3248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1512B0-C96A-416D-B771-21C247A69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4132EF-BF15-4F79-A93F-491F9E4C7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24A12-CFFA-4564-B74C-8238402E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90226B-0649-4486-9E86-F57318CD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EC6E6C-2D51-4C2A-9DF8-049C0042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795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68953-5FB8-45E6-9BC2-D040D8A3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18E938-A5C9-498A-B702-FB7F26749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0E5FE7-5627-4121-9736-09A18C86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A85189-80D1-4605-B29D-FA2B216A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5C0103-1A8A-47C4-921C-DB4D9EDC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387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5EE7F-FB98-4318-833D-78DF2D85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09EE40-AEC9-4B41-81F2-E5EB8328D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DC8D45-BE2B-49ED-8E7B-EC7CED21E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D63FCE-78CF-4086-8D41-1888951B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7F08BA-6A8D-419E-AEBB-2A927B0D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64820B-6C7F-4AA1-9822-0BA6733C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575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81B95-E6E3-468C-8A06-F9732AF9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48DAF-CEE7-4F2D-B09A-79960AED3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10D16E-1A4B-476B-ABB3-A14061646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6C3875-FB8F-44AE-B243-97291712F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324C35-3962-4BA0-9345-9048702D0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CD3707-25B5-48CA-BA90-3DFAF01E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BE3CB07-1FB5-481A-BD77-2A4518E9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F2BAB0-D42F-4FA5-97D2-EA73AF7C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29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9520A-718E-442A-B554-F9DC913F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F0D8BE-C07C-4120-A47B-EF66E9F6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151F8F0-982F-4E9C-B943-4A486806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78C4A2-2105-4F0E-A30C-0E09A319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2194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5D3653-EC9D-4A40-AA84-C90A01EC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2477AB-D9F5-4B45-BF46-67FFB142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FCD818-FB04-49CD-A6E4-46A601CE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11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E9F9A-63E8-48F8-8850-0BEEA468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4425E2-27C1-404E-BD31-A76F4967E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37F0B3-6260-4129-812B-E4B1010E8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F86091-3BB1-4440-B993-1F1C0370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7F25EF-57AB-4161-B49B-7D2686A7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038E04-351E-41FB-B20A-3B7D67C6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633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3F578-4625-47AF-B8FC-5DAF84A2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8EB894-4765-41A7-AD97-6D0D499D9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B27D28-D62A-4AED-97F6-CBB50C9F1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A562B4-E22A-4944-BBDA-39778AF5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347AF2-9A02-4E86-94B0-8B4A8FB7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1C1F62-9342-4387-985B-36BB3ECB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164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EADAFD-1C79-437D-9AC0-CB030147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98C4AC-1BF0-480D-825E-ED2008732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F76677-A192-4186-84F2-837E140EA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07EE8-5619-4086-973D-6B7C9269791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AA4CB0-E942-4787-92D5-DE2F26D1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B3B594-9FF7-4C65-AF34-B3B4952BE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FDD2D-BFE9-47DC-87EE-0395C2CFF69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607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F8D0461-CB86-46F0-83E0-4F59C991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FF3749-53A9-4360-AC1B-CBEA019DB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0D9937-7A61-4C98-8B91-68AE45DDD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51C5B-F280-4013-8EEC-154F09809D74}" type="datetimeFigureOut">
              <a:rPr lang="es-CL" smtClean="0"/>
              <a:t>10-07-2020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0DE66-DF04-476E-A929-F6B2E24BC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5CA88E-CFBC-480A-AC59-A23E50A03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DE892-1697-4A28-A644-8C9697E0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120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Árbol de hojas podridas">
            <a:extLst>
              <a:ext uri="{FF2B5EF4-FFF2-40B4-BE49-F238E27FC236}">
                <a16:creationId xmlns:a16="http://schemas.microsoft.com/office/drawing/2014/main" id="{E2F54EAB-5291-4869-ABEF-BCC5C5001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377" y="1957755"/>
            <a:ext cx="914400" cy="914400"/>
          </a:xfrm>
          <a:prstGeom prst="rect">
            <a:avLst/>
          </a:prstGeom>
        </p:spPr>
      </p:pic>
      <p:pic>
        <p:nvPicPr>
          <p:cNvPr id="6" name="Gráfico 5" descr="Árbol de hojas podridas">
            <a:extLst>
              <a:ext uri="{FF2B5EF4-FFF2-40B4-BE49-F238E27FC236}">
                <a16:creationId xmlns:a16="http://schemas.microsoft.com/office/drawing/2014/main" id="{1C8EE7F5-7D66-49AE-8FD3-4310B2410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249" y="2588455"/>
            <a:ext cx="914400" cy="914400"/>
          </a:xfrm>
          <a:prstGeom prst="rect">
            <a:avLst/>
          </a:prstGeom>
        </p:spPr>
      </p:pic>
      <p:pic>
        <p:nvPicPr>
          <p:cNvPr id="7" name="Gráfico 6" descr="Árbol de hojas podridas">
            <a:extLst>
              <a:ext uri="{FF2B5EF4-FFF2-40B4-BE49-F238E27FC236}">
                <a16:creationId xmlns:a16="http://schemas.microsoft.com/office/drawing/2014/main" id="{F7347256-6F88-43D0-84CC-3BDDCE282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0849" y="2588455"/>
            <a:ext cx="914400" cy="914400"/>
          </a:xfrm>
          <a:prstGeom prst="rect">
            <a:avLst/>
          </a:prstGeom>
        </p:spPr>
      </p:pic>
      <p:pic>
        <p:nvPicPr>
          <p:cNvPr id="8" name="Gráfico 7" descr="Árbol de hojas podridas">
            <a:extLst>
              <a:ext uri="{FF2B5EF4-FFF2-40B4-BE49-F238E27FC236}">
                <a16:creationId xmlns:a16="http://schemas.microsoft.com/office/drawing/2014/main" id="{1052C26A-2E39-4735-97D0-1018D72F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6449" y="2588455"/>
            <a:ext cx="914400" cy="914400"/>
          </a:xfrm>
          <a:prstGeom prst="rect">
            <a:avLst/>
          </a:prstGeom>
        </p:spPr>
      </p:pic>
      <p:pic>
        <p:nvPicPr>
          <p:cNvPr id="9" name="Gráfico 8" descr="Árbol de hojas podridas">
            <a:extLst>
              <a:ext uri="{FF2B5EF4-FFF2-40B4-BE49-F238E27FC236}">
                <a16:creationId xmlns:a16="http://schemas.microsoft.com/office/drawing/2014/main" id="{78AE8AE4-5A96-4809-83FC-971F5089D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535" y="2588455"/>
            <a:ext cx="914400" cy="914400"/>
          </a:xfrm>
          <a:prstGeom prst="rect">
            <a:avLst/>
          </a:prstGeom>
        </p:spPr>
      </p:pic>
      <p:pic>
        <p:nvPicPr>
          <p:cNvPr id="10" name="Gráfico 9" descr="Árbol de hojas podridas">
            <a:extLst>
              <a:ext uri="{FF2B5EF4-FFF2-40B4-BE49-F238E27FC236}">
                <a16:creationId xmlns:a16="http://schemas.microsoft.com/office/drawing/2014/main" id="{0B3ED146-97A3-4663-A7AA-FA99FB611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0474" y="2235595"/>
            <a:ext cx="630700" cy="630700"/>
          </a:xfrm>
          <a:prstGeom prst="rect">
            <a:avLst/>
          </a:prstGeom>
        </p:spPr>
      </p:pic>
      <p:pic>
        <p:nvPicPr>
          <p:cNvPr id="11" name="Gráfico 10" descr="Árbol de hojas podridas">
            <a:extLst>
              <a:ext uri="{FF2B5EF4-FFF2-40B4-BE49-F238E27FC236}">
                <a16:creationId xmlns:a16="http://schemas.microsoft.com/office/drawing/2014/main" id="{328FC740-43F3-4AEB-A9BA-C5D687CFA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4318" y="3225015"/>
            <a:ext cx="630700" cy="630700"/>
          </a:xfrm>
          <a:prstGeom prst="rect">
            <a:avLst/>
          </a:prstGeom>
        </p:spPr>
      </p:pic>
      <p:pic>
        <p:nvPicPr>
          <p:cNvPr id="12" name="Gráfico 11" descr="Árbol de hojas podridas">
            <a:extLst>
              <a:ext uri="{FF2B5EF4-FFF2-40B4-BE49-F238E27FC236}">
                <a16:creationId xmlns:a16="http://schemas.microsoft.com/office/drawing/2014/main" id="{6DF52F3E-D5E4-4CAB-BA34-41CECF12A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0227" y="3240258"/>
            <a:ext cx="630700" cy="630700"/>
          </a:xfrm>
          <a:prstGeom prst="rect">
            <a:avLst/>
          </a:prstGeom>
        </p:spPr>
      </p:pic>
      <p:pic>
        <p:nvPicPr>
          <p:cNvPr id="13" name="Gráfico 12" descr="Árbol de hojas podridas">
            <a:extLst>
              <a:ext uri="{FF2B5EF4-FFF2-40B4-BE49-F238E27FC236}">
                <a16:creationId xmlns:a16="http://schemas.microsoft.com/office/drawing/2014/main" id="{9C5F74EF-1E4A-48AC-82B1-40B53B7A8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4627" y="3240258"/>
            <a:ext cx="630700" cy="630700"/>
          </a:xfrm>
          <a:prstGeom prst="rect">
            <a:avLst/>
          </a:prstGeom>
        </p:spPr>
      </p:pic>
      <p:pic>
        <p:nvPicPr>
          <p:cNvPr id="14" name="Gráfico 13" descr="Árbol de hojas podridas">
            <a:extLst>
              <a:ext uri="{FF2B5EF4-FFF2-40B4-BE49-F238E27FC236}">
                <a16:creationId xmlns:a16="http://schemas.microsoft.com/office/drawing/2014/main" id="{3EAC0D2C-4D3C-4D9A-8400-CF74B03F3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2469" y="2283657"/>
            <a:ext cx="630700" cy="630700"/>
          </a:xfrm>
          <a:prstGeom prst="rect">
            <a:avLst/>
          </a:prstGeom>
        </p:spPr>
      </p:pic>
      <p:pic>
        <p:nvPicPr>
          <p:cNvPr id="15" name="Gráfico 14" descr="Árbol de hojas podridas">
            <a:extLst>
              <a:ext uri="{FF2B5EF4-FFF2-40B4-BE49-F238E27FC236}">
                <a16:creationId xmlns:a16="http://schemas.microsoft.com/office/drawing/2014/main" id="{CA1F14D7-6738-479B-B3D8-2371DDADE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565" y="1997580"/>
            <a:ext cx="914400" cy="914400"/>
          </a:xfrm>
          <a:prstGeom prst="rect">
            <a:avLst/>
          </a:prstGeom>
        </p:spPr>
      </p:pic>
      <p:pic>
        <p:nvPicPr>
          <p:cNvPr id="16" name="Gráfico 15" descr="Árbol de hojas podridas">
            <a:extLst>
              <a:ext uri="{FF2B5EF4-FFF2-40B4-BE49-F238E27FC236}">
                <a16:creationId xmlns:a16="http://schemas.microsoft.com/office/drawing/2014/main" id="{1B58AA63-EE27-49BF-8843-12DB7A38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6437" y="2628280"/>
            <a:ext cx="914400" cy="914400"/>
          </a:xfrm>
          <a:prstGeom prst="rect">
            <a:avLst/>
          </a:prstGeom>
        </p:spPr>
      </p:pic>
      <p:pic>
        <p:nvPicPr>
          <p:cNvPr id="19" name="Gráfico 18" descr="Árbol de hojas podridas">
            <a:extLst>
              <a:ext uri="{FF2B5EF4-FFF2-40B4-BE49-F238E27FC236}">
                <a16:creationId xmlns:a16="http://schemas.microsoft.com/office/drawing/2014/main" id="{899E373D-98DF-4D38-B1E6-8B2C7BA6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5723" y="2628280"/>
            <a:ext cx="914400" cy="914400"/>
          </a:xfrm>
          <a:prstGeom prst="rect">
            <a:avLst/>
          </a:prstGeom>
        </p:spPr>
      </p:pic>
      <p:pic>
        <p:nvPicPr>
          <p:cNvPr id="20" name="Gráfico 19" descr="Árbol de hojas podridas">
            <a:extLst>
              <a:ext uri="{FF2B5EF4-FFF2-40B4-BE49-F238E27FC236}">
                <a16:creationId xmlns:a16="http://schemas.microsoft.com/office/drawing/2014/main" id="{D224C926-ADC0-432E-9229-478DE579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662" y="2275420"/>
            <a:ext cx="630700" cy="630700"/>
          </a:xfrm>
          <a:prstGeom prst="rect">
            <a:avLst/>
          </a:prstGeom>
        </p:spPr>
      </p:pic>
      <p:pic>
        <p:nvPicPr>
          <p:cNvPr id="22" name="Gráfico 21" descr="Árbol de hojas podridas">
            <a:extLst>
              <a:ext uri="{FF2B5EF4-FFF2-40B4-BE49-F238E27FC236}">
                <a16:creationId xmlns:a16="http://schemas.microsoft.com/office/drawing/2014/main" id="{57AAAB20-FA16-4552-8534-EEE9F98A1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1415" y="3280083"/>
            <a:ext cx="630700" cy="630700"/>
          </a:xfrm>
          <a:prstGeom prst="rect">
            <a:avLst/>
          </a:prstGeom>
        </p:spPr>
      </p:pic>
      <p:pic>
        <p:nvPicPr>
          <p:cNvPr id="23" name="Gráfico 22" descr="Árbol de hojas podridas">
            <a:extLst>
              <a:ext uri="{FF2B5EF4-FFF2-40B4-BE49-F238E27FC236}">
                <a16:creationId xmlns:a16="http://schemas.microsoft.com/office/drawing/2014/main" id="{4C390520-0E07-4024-9A63-140BE464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5815" y="3280083"/>
            <a:ext cx="630700" cy="6307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439E0B8-6D75-4658-A2DC-7DDD9351D3E4}"/>
              </a:ext>
            </a:extLst>
          </p:cNvPr>
          <p:cNvSpPr txBox="1"/>
          <p:nvPr/>
        </p:nvSpPr>
        <p:spPr>
          <a:xfrm>
            <a:off x="4566146" y="1831763"/>
            <a:ext cx="148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7033"/>
                </a:solidFill>
              </a:rPr>
              <a:t>2006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7A94754-703C-454B-8412-6CCB957EDDB7}"/>
              </a:ext>
            </a:extLst>
          </p:cNvPr>
          <p:cNvSpPr txBox="1"/>
          <p:nvPr/>
        </p:nvSpPr>
        <p:spPr>
          <a:xfrm>
            <a:off x="8519183" y="1845140"/>
            <a:ext cx="148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rgbClr val="007033"/>
                </a:solidFill>
              </a:rPr>
              <a:t>2016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94030B-9C87-4C0C-91FD-DC65452566C4}"/>
              </a:ext>
            </a:extLst>
          </p:cNvPr>
          <p:cNvSpPr/>
          <p:nvPr/>
        </p:nvSpPr>
        <p:spPr>
          <a:xfrm>
            <a:off x="1704535" y="1800665"/>
            <a:ext cx="3695114" cy="2337521"/>
          </a:xfrm>
          <a:prstGeom prst="rect">
            <a:avLst/>
          </a:prstGeom>
          <a:noFill/>
          <a:ln>
            <a:solidFill>
              <a:srgbClr val="007033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7184AB7-A285-48B3-916E-79F2B3F4A25B}"/>
              </a:ext>
            </a:extLst>
          </p:cNvPr>
          <p:cNvSpPr/>
          <p:nvPr/>
        </p:nvSpPr>
        <p:spPr>
          <a:xfrm>
            <a:off x="5515723" y="1800664"/>
            <a:ext cx="3695114" cy="2337521"/>
          </a:xfrm>
          <a:prstGeom prst="rect">
            <a:avLst/>
          </a:prstGeom>
          <a:noFill/>
          <a:ln>
            <a:solidFill>
              <a:srgbClr val="007033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8AEF25EB-CC83-460A-AB75-3D0A1C4EF5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74"/>
          <a:stretch/>
        </p:blipFill>
        <p:spPr>
          <a:xfrm>
            <a:off x="1824235" y="3805644"/>
            <a:ext cx="768552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7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ángulo 64">
            <a:extLst>
              <a:ext uri="{FF2B5EF4-FFF2-40B4-BE49-F238E27FC236}">
                <a16:creationId xmlns:a16="http://schemas.microsoft.com/office/drawing/2014/main" id="{7ACC2780-B1DE-44D7-AC1A-2488E4E1F15C}"/>
              </a:ext>
            </a:extLst>
          </p:cNvPr>
          <p:cNvSpPr/>
          <p:nvPr/>
        </p:nvSpPr>
        <p:spPr>
          <a:xfrm>
            <a:off x="1558242" y="190577"/>
            <a:ext cx="10276204" cy="642123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Gráfico 3">
                <a:extLst>
                  <a:ext uri="{FF2B5EF4-FFF2-40B4-BE49-F238E27FC236}">
                    <a16:creationId xmlns:a16="http://schemas.microsoft.com/office/drawing/2014/main" id="{CB6661C8-380D-4546-9B78-BF861CEA35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38737923"/>
                  </p:ext>
                </p:extLst>
              </p:nvPr>
            </p:nvGraphicFramePr>
            <p:xfrm>
              <a:off x="2031999" y="671285"/>
              <a:ext cx="9318171" cy="55154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Gráfico 3">
                <a:extLst>
                  <a:ext uri="{FF2B5EF4-FFF2-40B4-BE49-F238E27FC236}">
                    <a16:creationId xmlns:a16="http://schemas.microsoft.com/office/drawing/2014/main" id="{CB6661C8-380D-4546-9B78-BF861CEA35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9" y="671285"/>
                <a:ext cx="9318171" cy="551542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áfico 5" descr="Árbol de hojas podridas">
            <a:extLst>
              <a:ext uri="{FF2B5EF4-FFF2-40B4-BE49-F238E27FC236}">
                <a16:creationId xmlns:a16="http://schemas.microsoft.com/office/drawing/2014/main" id="{EA5179C8-3B34-4E0F-8C93-A3BF364D4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8355" y="1752600"/>
            <a:ext cx="914400" cy="914400"/>
          </a:xfrm>
          <a:prstGeom prst="rect">
            <a:avLst/>
          </a:prstGeom>
        </p:spPr>
      </p:pic>
      <p:pic>
        <p:nvPicPr>
          <p:cNvPr id="9" name="Gráfico 8" descr="Árbol de hojas podridas">
            <a:extLst>
              <a:ext uri="{FF2B5EF4-FFF2-40B4-BE49-F238E27FC236}">
                <a16:creationId xmlns:a16="http://schemas.microsoft.com/office/drawing/2014/main" id="{8ACF1B6A-5ABD-45BD-8C39-4A118F26E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7359" y="2674711"/>
            <a:ext cx="914400" cy="914400"/>
          </a:xfrm>
          <a:prstGeom prst="rect">
            <a:avLst/>
          </a:prstGeom>
        </p:spPr>
      </p:pic>
      <p:pic>
        <p:nvPicPr>
          <p:cNvPr id="12" name="Gráfico 11" descr="Árbol de hojas podridas">
            <a:extLst>
              <a:ext uri="{FF2B5EF4-FFF2-40B4-BE49-F238E27FC236}">
                <a16:creationId xmlns:a16="http://schemas.microsoft.com/office/drawing/2014/main" id="{0A128EB2-31B5-4913-AFC0-4C5B314BE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0954" y="799833"/>
            <a:ext cx="914400" cy="914400"/>
          </a:xfrm>
          <a:prstGeom prst="rect">
            <a:avLst/>
          </a:prstGeom>
        </p:spPr>
      </p:pic>
      <p:pic>
        <p:nvPicPr>
          <p:cNvPr id="13" name="Gráfico 12" descr="Árbol de hojas podridas">
            <a:extLst>
              <a:ext uri="{FF2B5EF4-FFF2-40B4-BE49-F238E27FC236}">
                <a16:creationId xmlns:a16="http://schemas.microsoft.com/office/drawing/2014/main" id="{201CD39C-E104-4DCD-B461-86AE7BFDE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7125" y="3746498"/>
            <a:ext cx="609600" cy="609600"/>
          </a:xfrm>
          <a:prstGeom prst="rect">
            <a:avLst/>
          </a:prstGeom>
        </p:spPr>
      </p:pic>
      <p:pic>
        <p:nvPicPr>
          <p:cNvPr id="15" name="Gráfico 14" descr="Árbol de hojas podridas">
            <a:extLst>
              <a:ext uri="{FF2B5EF4-FFF2-40B4-BE49-F238E27FC236}">
                <a16:creationId xmlns:a16="http://schemas.microsoft.com/office/drawing/2014/main" id="{8D286FD8-5020-4419-85F8-EFF592D5F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3711" y="2985407"/>
            <a:ext cx="609600" cy="609600"/>
          </a:xfrm>
          <a:prstGeom prst="rect">
            <a:avLst/>
          </a:prstGeom>
        </p:spPr>
      </p:pic>
      <p:pic>
        <p:nvPicPr>
          <p:cNvPr id="16" name="Gráfico 15" descr="Árbol de hojas podridas">
            <a:extLst>
              <a:ext uri="{FF2B5EF4-FFF2-40B4-BE49-F238E27FC236}">
                <a16:creationId xmlns:a16="http://schemas.microsoft.com/office/drawing/2014/main" id="{359CF501-6983-438D-917E-676303D36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7029" y="813353"/>
            <a:ext cx="609600" cy="609600"/>
          </a:xfrm>
          <a:prstGeom prst="rect">
            <a:avLst/>
          </a:prstGeom>
        </p:spPr>
      </p:pic>
      <p:pic>
        <p:nvPicPr>
          <p:cNvPr id="17" name="Gráfico 16" descr="Árbol de hojas podridas">
            <a:extLst>
              <a:ext uri="{FF2B5EF4-FFF2-40B4-BE49-F238E27FC236}">
                <a16:creationId xmlns:a16="http://schemas.microsoft.com/office/drawing/2014/main" id="{EF416C7C-F9CE-44E3-B4E2-EFC76EEB8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3561" y="1166793"/>
            <a:ext cx="609600" cy="609600"/>
          </a:xfrm>
          <a:prstGeom prst="rect">
            <a:avLst/>
          </a:prstGeom>
        </p:spPr>
      </p:pic>
      <p:pic>
        <p:nvPicPr>
          <p:cNvPr id="18" name="Gráfico 17" descr="Árbol de hojas podridas">
            <a:extLst>
              <a:ext uri="{FF2B5EF4-FFF2-40B4-BE49-F238E27FC236}">
                <a16:creationId xmlns:a16="http://schemas.microsoft.com/office/drawing/2014/main" id="{3AE967DE-864B-4259-872B-EA1C92F6D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044" y="3441698"/>
            <a:ext cx="609600" cy="609600"/>
          </a:xfrm>
          <a:prstGeom prst="rect">
            <a:avLst/>
          </a:prstGeom>
        </p:spPr>
      </p:pic>
      <p:pic>
        <p:nvPicPr>
          <p:cNvPr id="19" name="Gráfico 18" descr="Árbol de hojas podridas">
            <a:extLst>
              <a:ext uri="{FF2B5EF4-FFF2-40B4-BE49-F238E27FC236}">
                <a16:creationId xmlns:a16="http://schemas.microsoft.com/office/drawing/2014/main" id="{9C38A0BC-AB47-4B48-A622-58C63654A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9213" y="2862943"/>
            <a:ext cx="609600" cy="609600"/>
          </a:xfrm>
          <a:prstGeom prst="rect">
            <a:avLst/>
          </a:prstGeom>
        </p:spPr>
      </p:pic>
      <p:pic>
        <p:nvPicPr>
          <p:cNvPr id="20" name="Gráfico 19" descr="Árbol de hojas podridas">
            <a:extLst>
              <a:ext uri="{FF2B5EF4-FFF2-40B4-BE49-F238E27FC236}">
                <a16:creationId xmlns:a16="http://schemas.microsoft.com/office/drawing/2014/main" id="{A4BD6CDD-AB53-4673-9EA5-41F20C2A8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2283" y="5102335"/>
            <a:ext cx="609600" cy="609600"/>
          </a:xfrm>
          <a:prstGeom prst="rect">
            <a:avLst/>
          </a:prstGeom>
        </p:spPr>
      </p:pic>
      <p:pic>
        <p:nvPicPr>
          <p:cNvPr id="21" name="Gráfico 20" descr="Árbol de hojas podridas">
            <a:extLst>
              <a:ext uri="{FF2B5EF4-FFF2-40B4-BE49-F238E27FC236}">
                <a16:creationId xmlns:a16="http://schemas.microsoft.com/office/drawing/2014/main" id="{1A5B8520-8D6A-4B70-A112-56C2E937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9955" y="4185556"/>
            <a:ext cx="914400" cy="914400"/>
          </a:xfrm>
          <a:prstGeom prst="rect">
            <a:avLst/>
          </a:prstGeom>
        </p:spPr>
      </p:pic>
      <p:pic>
        <p:nvPicPr>
          <p:cNvPr id="22" name="Gráfico 21" descr="Árbol de hojas podridas">
            <a:extLst>
              <a:ext uri="{FF2B5EF4-FFF2-40B4-BE49-F238E27FC236}">
                <a16:creationId xmlns:a16="http://schemas.microsoft.com/office/drawing/2014/main" id="{C55A590B-4A5F-4CC2-8D70-589EC022B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6742" y="4442545"/>
            <a:ext cx="914400" cy="914400"/>
          </a:xfrm>
          <a:prstGeom prst="rect">
            <a:avLst/>
          </a:prstGeom>
        </p:spPr>
      </p:pic>
      <p:pic>
        <p:nvPicPr>
          <p:cNvPr id="23" name="Gráfico 22" descr="Árbol de hojas podridas">
            <a:extLst>
              <a:ext uri="{FF2B5EF4-FFF2-40B4-BE49-F238E27FC236}">
                <a16:creationId xmlns:a16="http://schemas.microsoft.com/office/drawing/2014/main" id="{CBBD15A7-0841-4B0D-8A12-5645F1143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1985" y="3927928"/>
            <a:ext cx="914400" cy="914400"/>
          </a:xfrm>
          <a:prstGeom prst="rect">
            <a:avLst/>
          </a:prstGeom>
        </p:spPr>
      </p:pic>
      <p:pic>
        <p:nvPicPr>
          <p:cNvPr id="24" name="Gráfico 23" descr="Árbol de hojas podridas">
            <a:extLst>
              <a:ext uri="{FF2B5EF4-FFF2-40B4-BE49-F238E27FC236}">
                <a16:creationId xmlns:a16="http://schemas.microsoft.com/office/drawing/2014/main" id="{5190FBA8-5C4A-4EB6-84C4-61CCC1E2D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8097" y="3677671"/>
            <a:ext cx="914400" cy="914400"/>
          </a:xfrm>
          <a:prstGeom prst="rect">
            <a:avLst/>
          </a:prstGeom>
        </p:spPr>
      </p:pic>
      <p:pic>
        <p:nvPicPr>
          <p:cNvPr id="25" name="Gráfico 24" descr="Árbol de hojas podridas">
            <a:extLst>
              <a:ext uri="{FF2B5EF4-FFF2-40B4-BE49-F238E27FC236}">
                <a16:creationId xmlns:a16="http://schemas.microsoft.com/office/drawing/2014/main" id="{93D261FB-67BE-4C84-93D9-9FC0E8A1F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054" y="4376056"/>
            <a:ext cx="914400" cy="914400"/>
          </a:xfrm>
          <a:prstGeom prst="rect">
            <a:avLst/>
          </a:prstGeom>
        </p:spPr>
      </p:pic>
      <p:pic>
        <p:nvPicPr>
          <p:cNvPr id="26" name="Gráfico 25" descr="Árbol de hojas podridas">
            <a:extLst>
              <a:ext uri="{FF2B5EF4-FFF2-40B4-BE49-F238E27FC236}">
                <a16:creationId xmlns:a16="http://schemas.microsoft.com/office/drawing/2014/main" id="{A6F80785-7F73-4192-ABED-8D3EDD247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4972" y="980454"/>
            <a:ext cx="767897" cy="767897"/>
          </a:xfrm>
          <a:prstGeom prst="rect">
            <a:avLst/>
          </a:prstGeom>
        </p:spPr>
      </p:pic>
      <p:pic>
        <p:nvPicPr>
          <p:cNvPr id="27" name="Gráfico 26" descr="Árbol de hojas podridas">
            <a:extLst>
              <a:ext uri="{FF2B5EF4-FFF2-40B4-BE49-F238E27FC236}">
                <a16:creationId xmlns:a16="http://schemas.microsoft.com/office/drawing/2014/main" id="{3EDC9C57-2D71-43D9-8910-321BD8258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7806" y="2037176"/>
            <a:ext cx="767897" cy="767897"/>
          </a:xfrm>
          <a:prstGeom prst="rect">
            <a:avLst/>
          </a:prstGeom>
        </p:spPr>
      </p:pic>
      <p:pic>
        <p:nvPicPr>
          <p:cNvPr id="28" name="Gráfico 27" descr="Árbol de hojas podridas">
            <a:extLst>
              <a:ext uri="{FF2B5EF4-FFF2-40B4-BE49-F238E27FC236}">
                <a16:creationId xmlns:a16="http://schemas.microsoft.com/office/drawing/2014/main" id="{B16C9218-28C7-42D7-9EFA-09BC8866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694" y="1257033"/>
            <a:ext cx="767897" cy="767897"/>
          </a:xfrm>
          <a:prstGeom prst="rect">
            <a:avLst/>
          </a:prstGeom>
        </p:spPr>
      </p:pic>
      <p:pic>
        <p:nvPicPr>
          <p:cNvPr id="29" name="Gráfico 28" descr="Árbol de hojas podridas">
            <a:extLst>
              <a:ext uri="{FF2B5EF4-FFF2-40B4-BE49-F238E27FC236}">
                <a16:creationId xmlns:a16="http://schemas.microsoft.com/office/drawing/2014/main" id="{3AE4472C-4789-4FB3-912F-BF3FE4040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63748" y="1830153"/>
            <a:ext cx="767897" cy="767897"/>
          </a:xfrm>
          <a:prstGeom prst="rect">
            <a:avLst/>
          </a:prstGeom>
        </p:spPr>
      </p:pic>
      <p:pic>
        <p:nvPicPr>
          <p:cNvPr id="30" name="Gráfico 29" descr="Árbol de hojas podridas">
            <a:extLst>
              <a:ext uri="{FF2B5EF4-FFF2-40B4-BE49-F238E27FC236}">
                <a16:creationId xmlns:a16="http://schemas.microsoft.com/office/drawing/2014/main" id="{F676D32F-B089-4833-AF94-1CF770C2A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3694" y="1343804"/>
            <a:ext cx="767897" cy="767897"/>
          </a:xfrm>
          <a:prstGeom prst="rect">
            <a:avLst/>
          </a:prstGeom>
        </p:spPr>
      </p:pic>
      <p:pic>
        <p:nvPicPr>
          <p:cNvPr id="32" name="Gráfico 31" descr="Abeto">
            <a:extLst>
              <a:ext uri="{FF2B5EF4-FFF2-40B4-BE49-F238E27FC236}">
                <a16:creationId xmlns:a16="http://schemas.microsoft.com/office/drawing/2014/main" id="{115F32EA-A2B3-4544-A59C-A8725E5F6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4552" y="1118153"/>
            <a:ext cx="609600" cy="609600"/>
          </a:xfrm>
          <a:prstGeom prst="rect">
            <a:avLst/>
          </a:prstGeom>
        </p:spPr>
      </p:pic>
      <p:pic>
        <p:nvPicPr>
          <p:cNvPr id="33" name="Gráfico 32" descr="Abeto">
            <a:extLst>
              <a:ext uri="{FF2B5EF4-FFF2-40B4-BE49-F238E27FC236}">
                <a16:creationId xmlns:a16="http://schemas.microsoft.com/office/drawing/2014/main" id="{92A6D9A2-1A44-4A18-B63B-F3EA05D741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9101" y="1907269"/>
            <a:ext cx="609600" cy="609600"/>
          </a:xfrm>
          <a:prstGeom prst="rect">
            <a:avLst/>
          </a:prstGeom>
        </p:spPr>
      </p:pic>
      <p:pic>
        <p:nvPicPr>
          <p:cNvPr id="34" name="Gráfico 33" descr="Abeto">
            <a:extLst>
              <a:ext uri="{FF2B5EF4-FFF2-40B4-BE49-F238E27FC236}">
                <a16:creationId xmlns:a16="http://schemas.microsoft.com/office/drawing/2014/main" id="{D80C11F1-0AA1-48A3-8C46-751005E5A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5783" y="1003399"/>
            <a:ext cx="609600" cy="609600"/>
          </a:xfrm>
          <a:prstGeom prst="rect">
            <a:avLst/>
          </a:prstGeom>
        </p:spPr>
      </p:pic>
      <p:pic>
        <p:nvPicPr>
          <p:cNvPr id="36" name="Gráfico 35" descr="Abeto">
            <a:extLst>
              <a:ext uri="{FF2B5EF4-FFF2-40B4-BE49-F238E27FC236}">
                <a16:creationId xmlns:a16="http://schemas.microsoft.com/office/drawing/2014/main" id="{8CB5E35A-1656-4028-91D1-9E03AFD4D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1070" y="4177298"/>
            <a:ext cx="609600" cy="609600"/>
          </a:xfrm>
          <a:prstGeom prst="rect">
            <a:avLst/>
          </a:prstGeom>
        </p:spPr>
      </p:pic>
      <p:pic>
        <p:nvPicPr>
          <p:cNvPr id="37" name="Gráfico 36" descr="Abeto">
            <a:extLst>
              <a:ext uri="{FF2B5EF4-FFF2-40B4-BE49-F238E27FC236}">
                <a16:creationId xmlns:a16="http://schemas.microsoft.com/office/drawing/2014/main" id="{C5867BAB-6946-4426-9BDB-40B76156E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883" y="4361541"/>
            <a:ext cx="609600" cy="609600"/>
          </a:xfrm>
          <a:prstGeom prst="rect">
            <a:avLst/>
          </a:prstGeom>
        </p:spPr>
      </p:pic>
      <p:pic>
        <p:nvPicPr>
          <p:cNvPr id="38" name="Gráfico 37" descr="Abeto">
            <a:extLst>
              <a:ext uri="{FF2B5EF4-FFF2-40B4-BE49-F238E27FC236}">
                <a16:creationId xmlns:a16="http://schemas.microsoft.com/office/drawing/2014/main" id="{0652E99E-207F-41DE-989A-DCE5DC08C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7457" y="3830071"/>
            <a:ext cx="609600" cy="609600"/>
          </a:xfrm>
          <a:prstGeom prst="rect">
            <a:avLst/>
          </a:prstGeom>
        </p:spPr>
      </p:pic>
      <p:pic>
        <p:nvPicPr>
          <p:cNvPr id="39" name="Gráfico 38" descr="Abeto">
            <a:extLst>
              <a:ext uri="{FF2B5EF4-FFF2-40B4-BE49-F238E27FC236}">
                <a16:creationId xmlns:a16="http://schemas.microsoft.com/office/drawing/2014/main" id="{FE960E75-931C-4116-A0CC-79DA7ED5B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4292" y="3884541"/>
            <a:ext cx="555410" cy="555410"/>
          </a:xfrm>
          <a:prstGeom prst="rect">
            <a:avLst/>
          </a:prstGeom>
        </p:spPr>
      </p:pic>
      <p:pic>
        <p:nvPicPr>
          <p:cNvPr id="40" name="Gráfico 39" descr="Abeto">
            <a:extLst>
              <a:ext uri="{FF2B5EF4-FFF2-40B4-BE49-F238E27FC236}">
                <a16:creationId xmlns:a16="http://schemas.microsoft.com/office/drawing/2014/main" id="{F57B1055-273A-4201-8F36-B57CD13BA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0584" y="3878816"/>
            <a:ext cx="555410" cy="555410"/>
          </a:xfrm>
          <a:prstGeom prst="rect">
            <a:avLst/>
          </a:prstGeom>
        </p:spPr>
      </p:pic>
      <p:pic>
        <p:nvPicPr>
          <p:cNvPr id="41" name="Gráfico 40" descr="Abeto">
            <a:extLst>
              <a:ext uri="{FF2B5EF4-FFF2-40B4-BE49-F238E27FC236}">
                <a16:creationId xmlns:a16="http://schemas.microsoft.com/office/drawing/2014/main" id="{6611F787-D881-4784-8B13-1C96AA51E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75242" y="5451235"/>
            <a:ext cx="375104" cy="375104"/>
          </a:xfrm>
          <a:prstGeom prst="rect">
            <a:avLst/>
          </a:prstGeom>
        </p:spPr>
      </p:pic>
      <p:pic>
        <p:nvPicPr>
          <p:cNvPr id="42" name="Gráfico 41" descr="Abeto">
            <a:extLst>
              <a:ext uri="{FF2B5EF4-FFF2-40B4-BE49-F238E27FC236}">
                <a16:creationId xmlns:a16="http://schemas.microsoft.com/office/drawing/2014/main" id="{8D3F642E-5748-4E3F-85A8-E6855BB687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8654" y="5451235"/>
            <a:ext cx="375104" cy="375104"/>
          </a:xfrm>
          <a:prstGeom prst="rect">
            <a:avLst/>
          </a:prstGeom>
        </p:spPr>
      </p:pic>
      <p:pic>
        <p:nvPicPr>
          <p:cNvPr id="43" name="Gráfico 42" descr="Abeto">
            <a:extLst>
              <a:ext uri="{FF2B5EF4-FFF2-40B4-BE49-F238E27FC236}">
                <a16:creationId xmlns:a16="http://schemas.microsoft.com/office/drawing/2014/main" id="{EC857FA1-4C7B-4569-83EE-CA8DE89DE9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9617" y="5443871"/>
            <a:ext cx="375104" cy="375104"/>
          </a:xfrm>
          <a:prstGeom prst="rect">
            <a:avLst/>
          </a:prstGeom>
        </p:spPr>
      </p:pic>
      <p:pic>
        <p:nvPicPr>
          <p:cNvPr id="44" name="Gráfico 43" descr="Abeto">
            <a:extLst>
              <a:ext uri="{FF2B5EF4-FFF2-40B4-BE49-F238E27FC236}">
                <a16:creationId xmlns:a16="http://schemas.microsoft.com/office/drawing/2014/main" id="{8D81D0BF-8ACE-4B7D-AFDF-C11F4B874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95994" y="5456775"/>
            <a:ext cx="375104" cy="375104"/>
          </a:xfrm>
          <a:prstGeom prst="rect">
            <a:avLst/>
          </a:prstGeom>
        </p:spPr>
      </p:pic>
      <p:pic>
        <p:nvPicPr>
          <p:cNvPr id="45" name="Gráfico 44" descr="Abeto">
            <a:extLst>
              <a:ext uri="{FF2B5EF4-FFF2-40B4-BE49-F238E27FC236}">
                <a16:creationId xmlns:a16="http://schemas.microsoft.com/office/drawing/2014/main" id="{B0636CC9-E7E5-40B5-B97A-AE5D26F66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4292" y="5451235"/>
            <a:ext cx="375104" cy="375104"/>
          </a:xfrm>
          <a:prstGeom prst="rect">
            <a:avLst/>
          </a:prstGeom>
        </p:spPr>
      </p:pic>
      <p:pic>
        <p:nvPicPr>
          <p:cNvPr id="46" name="Gráfico 45" descr="Abeto">
            <a:extLst>
              <a:ext uri="{FF2B5EF4-FFF2-40B4-BE49-F238E27FC236}">
                <a16:creationId xmlns:a16="http://schemas.microsoft.com/office/drawing/2014/main" id="{D7381A8A-99AF-4A0C-AC86-978569F9FF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4662" y="5451235"/>
            <a:ext cx="375104" cy="375104"/>
          </a:xfrm>
          <a:prstGeom prst="rect">
            <a:avLst/>
          </a:prstGeom>
        </p:spPr>
      </p:pic>
      <p:pic>
        <p:nvPicPr>
          <p:cNvPr id="47" name="Gráfico 46" descr="Abeto">
            <a:extLst>
              <a:ext uri="{FF2B5EF4-FFF2-40B4-BE49-F238E27FC236}">
                <a16:creationId xmlns:a16="http://schemas.microsoft.com/office/drawing/2014/main" id="{DD201C35-18A0-455F-B168-ED61B3703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1382" y="5441904"/>
            <a:ext cx="375104" cy="375104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C6EF559F-BFF9-4FB8-87B4-DC7C08E892A6}"/>
              </a:ext>
            </a:extLst>
          </p:cNvPr>
          <p:cNvSpPr txBox="1"/>
          <p:nvPr/>
        </p:nvSpPr>
        <p:spPr>
          <a:xfrm>
            <a:off x="2173058" y="5346240"/>
            <a:ext cx="2802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Bosque latifoliado: 2,742,439 ha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5EA1337-64F9-42E7-B0D1-2037E22F59EE}"/>
              </a:ext>
            </a:extLst>
          </p:cNvPr>
          <p:cNvSpPr txBox="1"/>
          <p:nvPr/>
        </p:nvSpPr>
        <p:spPr>
          <a:xfrm>
            <a:off x="9028357" y="2675948"/>
            <a:ext cx="204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accent6">
                    <a:lumMod val="50000"/>
                  </a:schemeClr>
                </a:solidFill>
              </a:rPr>
              <a:t>Bosque mixto: 430,544 ha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FFE498F3-71A6-464C-AF6E-2DB5814B2C83}"/>
              </a:ext>
            </a:extLst>
          </p:cNvPr>
          <p:cNvSpPr txBox="1"/>
          <p:nvPr/>
        </p:nvSpPr>
        <p:spPr>
          <a:xfrm>
            <a:off x="9029775" y="4743622"/>
            <a:ext cx="204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accent6">
                    <a:lumMod val="50000"/>
                  </a:schemeClr>
                </a:solidFill>
              </a:rPr>
              <a:t>Bosque coníferas: 326,983 ha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AF455C5-3AE7-4130-8110-362699D9C74D}"/>
              </a:ext>
            </a:extLst>
          </p:cNvPr>
          <p:cNvSpPr txBox="1"/>
          <p:nvPr/>
        </p:nvSpPr>
        <p:spPr>
          <a:xfrm>
            <a:off x="9040585" y="5799202"/>
            <a:ext cx="1809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>
                <a:solidFill>
                  <a:schemeClr val="accent6">
                    <a:lumMod val="50000"/>
                  </a:schemeClr>
                </a:solidFill>
              </a:rPr>
              <a:t>Plantaciones: 93,013 ha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736E1C2-F340-4433-B419-96E616A9AF22}"/>
              </a:ext>
            </a:extLst>
          </p:cNvPr>
          <p:cNvSpPr txBox="1"/>
          <p:nvPr/>
        </p:nvSpPr>
        <p:spPr>
          <a:xfrm>
            <a:off x="10730907" y="5562990"/>
            <a:ext cx="67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accent6">
                    <a:lumMod val="50000"/>
                  </a:schemeClr>
                </a:solidFill>
              </a:rPr>
              <a:t>Manglar: 26,849 ha</a:t>
            </a:r>
          </a:p>
        </p:txBody>
      </p:sp>
      <p:pic>
        <p:nvPicPr>
          <p:cNvPr id="61" name="Gráfico 60" descr="Árbol de hojas podridas">
            <a:extLst>
              <a:ext uri="{FF2B5EF4-FFF2-40B4-BE49-F238E27FC236}">
                <a16:creationId xmlns:a16="http://schemas.microsoft.com/office/drawing/2014/main" id="{A8F0B0CF-2567-4339-9A30-9F5CD1A39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5773" y="2357319"/>
            <a:ext cx="914400" cy="914400"/>
          </a:xfrm>
          <a:prstGeom prst="rect">
            <a:avLst/>
          </a:prstGeom>
        </p:spPr>
      </p:pic>
      <p:pic>
        <p:nvPicPr>
          <p:cNvPr id="62" name="Gráfico 61" descr="Árbol de hojas podridas">
            <a:extLst>
              <a:ext uri="{FF2B5EF4-FFF2-40B4-BE49-F238E27FC236}">
                <a16:creationId xmlns:a16="http://schemas.microsoft.com/office/drawing/2014/main" id="{5CBCBAAF-AB68-4914-BC87-C4C2ED2B4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4521" y="2013763"/>
            <a:ext cx="914400" cy="914400"/>
          </a:xfrm>
          <a:prstGeom prst="rect">
            <a:avLst/>
          </a:prstGeom>
        </p:spPr>
      </p:pic>
      <p:pic>
        <p:nvPicPr>
          <p:cNvPr id="63" name="Gráfico 62" descr="Árbol de hojas podridas">
            <a:extLst>
              <a:ext uri="{FF2B5EF4-FFF2-40B4-BE49-F238E27FC236}">
                <a16:creationId xmlns:a16="http://schemas.microsoft.com/office/drawing/2014/main" id="{024AA6A5-5048-4034-9662-526792F33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5494" y="4525268"/>
            <a:ext cx="914400" cy="914400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5DE62DA4-2807-4D5F-A9A0-6A2126E9990C}"/>
              </a:ext>
            </a:extLst>
          </p:cNvPr>
          <p:cNvSpPr txBox="1"/>
          <p:nvPr/>
        </p:nvSpPr>
        <p:spPr>
          <a:xfrm>
            <a:off x="4517343" y="364992"/>
            <a:ext cx="591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bg1"/>
                </a:solidFill>
              </a:rPr>
              <a:t>Tierras Forestales en Guatemala 2016</a:t>
            </a:r>
          </a:p>
        </p:txBody>
      </p:sp>
    </p:spTree>
    <p:extLst>
      <p:ext uri="{BB962C8B-B14F-4D97-AF65-F5344CB8AC3E}">
        <p14:creationId xmlns:p14="http://schemas.microsoft.com/office/powerpoint/2010/main" val="309506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DB9AD2B-CE0B-48B1-A7F8-B4F2EC80BA32}"/>
              </a:ext>
            </a:extLst>
          </p:cNvPr>
          <p:cNvSpPr/>
          <p:nvPr/>
        </p:nvSpPr>
        <p:spPr>
          <a:xfrm>
            <a:off x="-4939656" y="2187384"/>
            <a:ext cx="18468364" cy="6643108"/>
          </a:xfrm>
          <a:prstGeom prst="roundRect">
            <a:avLst/>
          </a:prstGeom>
          <a:solidFill>
            <a:srgbClr val="262626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10D845B-C763-49A5-A58D-DDC29B73A809}"/>
              </a:ext>
            </a:extLst>
          </p:cNvPr>
          <p:cNvSpPr/>
          <p:nvPr/>
        </p:nvSpPr>
        <p:spPr>
          <a:xfrm rot="16200000">
            <a:off x="-6294550" y="5838478"/>
            <a:ext cx="3544068" cy="737485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Líneas Estratégicas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FC5EAD9-F680-4743-96A9-75268296D198}"/>
              </a:ext>
            </a:extLst>
          </p:cNvPr>
          <p:cNvSpPr/>
          <p:nvPr/>
        </p:nvSpPr>
        <p:spPr>
          <a:xfrm>
            <a:off x="9718339" y="2399649"/>
            <a:ext cx="3142449" cy="3745120"/>
          </a:xfrm>
          <a:prstGeom prst="roundRect">
            <a:avLst/>
          </a:prstGeom>
          <a:solidFill>
            <a:srgbClr val="FFE8CB"/>
          </a:solidFill>
          <a:ln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0A24495-EF6C-4C41-ABDF-91975ADEB9AA}"/>
              </a:ext>
            </a:extLst>
          </p:cNvPr>
          <p:cNvSpPr/>
          <p:nvPr/>
        </p:nvSpPr>
        <p:spPr>
          <a:xfrm>
            <a:off x="6209715" y="2379413"/>
            <a:ext cx="3104915" cy="5979366"/>
          </a:xfrm>
          <a:prstGeom prst="roundRect">
            <a:avLst/>
          </a:prstGeom>
          <a:solidFill>
            <a:srgbClr val="FFE8CB"/>
          </a:solidFill>
          <a:ln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7095520-F2CF-469A-824C-1B19EC04E083}"/>
              </a:ext>
            </a:extLst>
          </p:cNvPr>
          <p:cNvSpPr/>
          <p:nvPr/>
        </p:nvSpPr>
        <p:spPr>
          <a:xfrm>
            <a:off x="2943559" y="2432313"/>
            <a:ext cx="3142448" cy="2779435"/>
          </a:xfrm>
          <a:prstGeom prst="roundRect">
            <a:avLst/>
          </a:prstGeom>
          <a:solidFill>
            <a:srgbClr val="FFE8CB"/>
          </a:solidFill>
          <a:ln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BC4B87F-9A0C-426F-9847-91F2401D8941}"/>
              </a:ext>
            </a:extLst>
          </p:cNvPr>
          <p:cNvSpPr/>
          <p:nvPr/>
        </p:nvSpPr>
        <p:spPr>
          <a:xfrm>
            <a:off x="-3923071" y="2446372"/>
            <a:ext cx="6712711" cy="5979367"/>
          </a:xfrm>
          <a:prstGeom prst="roundRect">
            <a:avLst/>
          </a:prstGeom>
          <a:solidFill>
            <a:srgbClr val="FFE8CB"/>
          </a:solidFill>
          <a:ln>
            <a:solidFill>
              <a:srgbClr val="FFE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ABB3C7-A1C5-4B46-A2AB-5E5F1DF036F1}"/>
              </a:ext>
            </a:extLst>
          </p:cNvPr>
          <p:cNvSpPr/>
          <p:nvPr/>
        </p:nvSpPr>
        <p:spPr>
          <a:xfrm>
            <a:off x="-5043948" y="59432"/>
            <a:ext cx="18468364" cy="1975106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34D2EC3-8DB3-4942-99AB-6530B313E5C8}"/>
              </a:ext>
            </a:extLst>
          </p:cNvPr>
          <p:cNvSpPr/>
          <p:nvPr/>
        </p:nvSpPr>
        <p:spPr>
          <a:xfrm rot="16200000">
            <a:off x="-4977536" y="433100"/>
            <a:ext cx="1890525" cy="11887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Ejes Estratégicos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B4D9B0E-9BD4-404D-A9AB-AFA4D6A781E0}"/>
              </a:ext>
            </a:extLst>
          </p:cNvPr>
          <p:cNvSpPr/>
          <p:nvPr/>
        </p:nvSpPr>
        <p:spPr>
          <a:xfrm>
            <a:off x="-5043949" y="-1042416"/>
            <a:ext cx="18468364" cy="950976"/>
          </a:xfrm>
          <a:prstGeom prst="round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/>
              <a:t>Marco Estratégico de la ENREDD</a:t>
            </a:r>
            <a:r>
              <a:rPr lang="es-CL" dirty="0"/>
              <a:t>+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96BE58F-0E8B-4CAF-ABAA-4C95861026F6}"/>
              </a:ext>
            </a:extLst>
          </p:cNvPr>
          <p:cNvSpPr/>
          <p:nvPr/>
        </p:nvSpPr>
        <p:spPr>
          <a:xfrm>
            <a:off x="-3588398" y="2657157"/>
            <a:ext cx="5898966" cy="704865"/>
          </a:xfrm>
          <a:prstGeom prst="roundRect">
            <a:avLst/>
          </a:prstGeom>
          <a:solidFill>
            <a:srgbClr val="3C4A5E"/>
          </a:solidFill>
          <a:ln>
            <a:solidFill>
              <a:srgbClr val="5164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Fortalecimiento de la gobernanza local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A8F9214-626E-4144-9716-0587E81CCA56}"/>
              </a:ext>
            </a:extLst>
          </p:cNvPr>
          <p:cNvSpPr/>
          <p:nvPr/>
        </p:nvSpPr>
        <p:spPr>
          <a:xfrm>
            <a:off x="-3561396" y="3469193"/>
            <a:ext cx="5898966" cy="1020514"/>
          </a:xfrm>
          <a:prstGeom prst="roundRect">
            <a:avLst/>
          </a:prstGeom>
          <a:solidFill>
            <a:srgbClr val="3C4A5E"/>
          </a:solidFill>
          <a:ln>
            <a:solidFill>
              <a:srgbClr val="374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Armonización de las políticas, programas e instrumentos vinculados a los recursos forestales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B294696-908D-4715-B5E9-7F62F8149B5B}"/>
              </a:ext>
            </a:extLst>
          </p:cNvPr>
          <p:cNvSpPr/>
          <p:nvPr/>
        </p:nvSpPr>
        <p:spPr>
          <a:xfrm>
            <a:off x="-3586761" y="4623207"/>
            <a:ext cx="5898966" cy="704865"/>
          </a:xfrm>
          <a:prstGeom prst="roundRect">
            <a:avLst/>
          </a:prstGeom>
          <a:solidFill>
            <a:srgbClr val="3C4A5E"/>
          </a:solidFill>
          <a:ln>
            <a:solidFill>
              <a:srgbClr val="3F4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Desarrollo y fortalecimiento de capacidades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17BADE2-A5EE-403F-A703-164834A10038}"/>
              </a:ext>
            </a:extLst>
          </p:cNvPr>
          <p:cNvSpPr/>
          <p:nvPr/>
        </p:nvSpPr>
        <p:spPr>
          <a:xfrm>
            <a:off x="-3529804" y="6298302"/>
            <a:ext cx="5840372" cy="773393"/>
          </a:xfrm>
          <a:prstGeom prst="roundRect">
            <a:avLst/>
          </a:prstGeom>
          <a:solidFill>
            <a:srgbClr val="3C4A5E"/>
          </a:solidFill>
          <a:ln>
            <a:solidFill>
              <a:srgbClr val="3F4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Fortalecimiento de una red de monitoreo y cumplimiento de salvaguardas ambientales y sociales a nivel nacional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8F09920-19B7-47CD-901C-88E1D47792E1}"/>
              </a:ext>
            </a:extLst>
          </p:cNvPr>
          <p:cNvSpPr/>
          <p:nvPr/>
        </p:nvSpPr>
        <p:spPr>
          <a:xfrm>
            <a:off x="-3588398" y="5416633"/>
            <a:ext cx="5925968" cy="728136"/>
          </a:xfrm>
          <a:prstGeom prst="roundRect">
            <a:avLst/>
          </a:prstGeom>
          <a:solidFill>
            <a:srgbClr val="3C4A5E"/>
          </a:solidFill>
          <a:ln>
            <a:solidFill>
              <a:srgbClr val="3F4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Fortalecimiento del Sistema Guatemalteco de Areas Protegidas (SIGAP)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89FC866-1688-4855-8F20-11E91FC96179}"/>
              </a:ext>
            </a:extLst>
          </p:cNvPr>
          <p:cNvSpPr/>
          <p:nvPr/>
        </p:nvSpPr>
        <p:spPr>
          <a:xfrm>
            <a:off x="3014753" y="2658019"/>
            <a:ext cx="3015606" cy="1104165"/>
          </a:xfrm>
          <a:prstGeom prst="roundRect">
            <a:avLst/>
          </a:prstGeom>
          <a:solidFill>
            <a:srgbClr val="005C00"/>
          </a:solidFill>
          <a:ln>
            <a:solidFill>
              <a:srgbClr val="3F4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Promoción de agricultura sostenible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185D705-6870-4A16-A8C3-6CCFB6583B13}"/>
              </a:ext>
            </a:extLst>
          </p:cNvPr>
          <p:cNvSpPr/>
          <p:nvPr/>
        </p:nvSpPr>
        <p:spPr>
          <a:xfrm>
            <a:off x="2991893" y="3843839"/>
            <a:ext cx="3015606" cy="1182695"/>
          </a:xfrm>
          <a:prstGeom prst="roundRect">
            <a:avLst/>
          </a:prstGeom>
          <a:solidFill>
            <a:srgbClr val="005C00"/>
          </a:solidFill>
          <a:ln>
            <a:solidFill>
              <a:srgbClr val="3F4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Promoción de ganadería sostenible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C094503-4E6A-4DF9-BCD0-AA7D9E65CA10}"/>
              </a:ext>
            </a:extLst>
          </p:cNvPr>
          <p:cNvSpPr/>
          <p:nvPr/>
        </p:nvSpPr>
        <p:spPr>
          <a:xfrm>
            <a:off x="6269475" y="2628038"/>
            <a:ext cx="3015606" cy="1249083"/>
          </a:xfrm>
          <a:prstGeom prst="roundRect">
            <a:avLst/>
          </a:prstGeom>
          <a:solidFill>
            <a:srgbClr val="482400"/>
          </a:solidFill>
          <a:ln>
            <a:solidFill>
              <a:srgbClr val="3E1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Manejo sostenible de bosques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73CA711F-6620-4C66-BD19-49268B317BAE}"/>
              </a:ext>
            </a:extLst>
          </p:cNvPr>
          <p:cNvSpPr/>
          <p:nvPr/>
        </p:nvSpPr>
        <p:spPr>
          <a:xfrm>
            <a:off x="6245211" y="3998666"/>
            <a:ext cx="3015606" cy="1249083"/>
          </a:xfrm>
          <a:prstGeom prst="roundRect">
            <a:avLst/>
          </a:prstGeom>
          <a:solidFill>
            <a:srgbClr val="482400"/>
          </a:solidFill>
          <a:ln>
            <a:solidFill>
              <a:srgbClr val="3E1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Producción sostenible y uso eficiente de leña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C08F835-F9FB-4F25-8D51-2B7062DB65ED}"/>
              </a:ext>
            </a:extLst>
          </p:cNvPr>
          <p:cNvSpPr/>
          <p:nvPr/>
        </p:nvSpPr>
        <p:spPr>
          <a:xfrm>
            <a:off x="6245211" y="5358307"/>
            <a:ext cx="3015606" cy="1249083"/>
          </a:xfrm>
          <a:prstGeom prst="roundRect">
            <a:avLst/>
          </a:prstGeom>
          <a:solidFill>
            <a:srgbClr val="482400"/>
          </a:solidFill>
          <a:ln>
            <a:solidFill>
              <a:srgbClr val="582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Promoción del uso legal de madera y otros productos del bosque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053BD2B-6A52-4636-9506-6C02E3C8975F}"/>
              </a:ext>
            </a:extLst>
          </p:cNvPr>
          <p:cNvSpPr/>
          <p:nvPr/>
        </p:nvSpPr>
        <p:spPr>
          <a:xfrm>
            <a:off x="6245211" y="6798568"/>
            <a:ext cx="3015606" cy="1249083"/>
          </a:xfrm>
          <a:prstGeom prst="roundRect">
            <a:avLst/>
          </a:prstGeom>
          <a:solidFill>
            <a:srgbClr val="482400"/>
          </a:solidFill>
          <a:ln>
            <a:solidFill>
              <a:srgbClr val="763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Establecimiento y fortalecimiento de sistemas de prevención y control de incendios forestales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74E3CE7-842F-4199-9255-27808140D9D7}"/>
              </a:ext>
            </a:extLst>
          </p:cNvPr>
          <p:cNvSpPr/>
          <p:nvPr/>
        </p:nvSpPr>
        <p:spPr>
          <a:xfrm>
            <a:off x="9781760" y="2628038"/>
            <a:ext cx="3015606" cy="1249083"/>
          </a:xfrm>
          <a:prstGeom prst="roundRect">
            <a:avLst/>
          </a:prstGeom>
          <a:solidFill>
            <a:srgbClr val="525000"/>
          </a:solidFill>
          <a:ln>
            <a:solidFill>
              <a:srgbClr val="33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Restauración de bosques y tierras degradadas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AF2B7E9-D677-43DE-A8B2-D209188DF03F}"/>
              </a:ext>
            </a:extLst>
          </p:cNvPr>
          <p:cNvSpPr/>
          <p:nvPr/>
        </p:nvSpPr>
        <p:spPr>
          <a:xfrm>
            <a:off x="9781760" y="4089387"/>
            <a:ext cx="3015606" cy="1797652"/>
          </a:xfrm>
          <a:prstGeom prst="roundRect">
            <a:avLst/>
          </a:prstGeom>
          <a:solidFill>
            <a:srgbClr val="525000"/>
          </a:solidFill>
          <a:ln>
            <a:solidFill>
              <a:srgbClr val="525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Promoción de Sistemas Agroforestales (SAF) en zonas de producción agrícola y ganadera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5D9242F-F9F0-40B3-A8D4-08936043AD36}"/>
              </a:ext>
            </a:extLst>
          </p:cNvPr>
          <p:cNvSpPr/>
          <p:nvPr/>
        </p:nvSpPr>
        <p:spPr>
          <a:xfrm>
            <a:off x="-3530763" y="7235779"/>
            <a:ext cx="5841331" cy="987884"/>
          </a:xfrm>
          <a:prstGeom prst="roundRect">
            <a:avLst/>
          </a:prstGeom>
          <a:solidFill>
            <a:srgbClr val="3C4A5E"/>
          </a:solidFill>
          <a:ln>
            <a:solidFill>
              <a:srgbClr val="3F4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Gestión de financiamiento adicional nacional e internacional para la implementación y continuidad de REDD+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90AF44B-B70F-4E23-A9EA-B4D7E4A13FDA}"/>
              </a:ext>
            </a:extLst>
          </p:cNvPr>
          <p:cNvSpPr/>
          <p:nvPr/>
        </p:nvSpPr>
        <p:spPr>
          <a:xfrm>
            <a:off x="-2151463" y="568730"/>
            <a:ext cx="3233507" cy="118269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TRANSVERSAL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FD96C28-2DFB-4DA0-9204-173275FCABE7}"/>
              </a:ext>
            </a:extLst>
          </p:cNvPr>
          <p:cNvSpPr/>
          <p:nvPr/>
        </p:nvSpPr>
        <p:spPr>
          <a:xfrm>
            <a:off x="2813592" y="491302"/>
            <a:ext cx="3233507" cy="1182695"/>
          </a:xfrm>
          <a:prstGeom prst="roundRect">
            <a:avLst/>
          </a:prstGeom>
          <a:solidFill>
            <a:srgbClr val="004800"/>
          </a:solidFill>
          <a:ln>
            <a:solidFill>
              <a:srgbClr val="004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DEFORESTACION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66C9FDF-76D6-4D13-BD12-C11A4963FA44}"/>
              </a:ext>
            </a:extLst>
          </p:cNvPr>
          <p:cNvSpPr/>
          <p:nvPr/>
        </p:nvSpPr>
        <p:spPr>
          <a:xfrm>
            <a:off x="6209715" y="508369"/>
            <a:ext cx="3233507" cy="1182695"/>
          </a:xfrm>
          <a:prstGeom prst="roundRect">
            <a:avLst/>
          </a:prstGeom>
          <a:solidFill>
            <a:srgbClr val="3E1F00"/>
          </a:solidFill>
          <a:ln>
            <a:solidFill>
              <a:srgbClr val="3E1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DEGRADACIÓN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774FBB3B-584D-4DB4-893A-E0E99B78FB0D}"/>
              </a:ext>
            </a:extLst>
          </p:cNvPr>
          <p:cNvSpPr/>
          <p:nvPr/>
        </p:nvSpPr>
        <p:spPr>
          <a:xfrm>
            <a:off x="9672811" y="486215"/>
            <a:ext cx="3233507" cy="1182695"/>
          </a:xfrm>
          <a:prstGeom prst="roundRect">
            <a:avLst/>
          </a:prstGeom>
          <a:solidFill>
            <a:srgbClr val="333300"/>
          </a:solidFill>
          <a:ln>
            <a:solidFill>
              <a:srgbClr val="33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RESTAURACIÓN DE BOSQUES Y TIERRAS DEGRADADAS</a:t>
            </a:r>
          </a:p>
        </p:txBody>
      </p:sp>
    </p:spTree>
    <p:extLst>
      <p:ext uri="{BB962C8B-B14F-4D97-AF65-F5344CB8AC3E}">
        <p14:creationId xmlns:p14="http://schemas.microsoft.com/office/powerpoint/2010/main" val="296593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84C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>
            <a:extLst>
              <a:ext uri="{FF2B5EF4-FFF2-40B4-BE49-F238E27FC236}">
                <a16:creationId xmlns:a16="http://schemas.microsoft.com/office/drawing/2014/main" id="{F7D2E3C2-7112-436D-80C3-3AC4142A0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1028037"/>
            <a:ext cx="2736000" cy="629546"/>
          </a:xfrm>
          <a:prstGeom prst="rect">
            <a:avLst/>
          </a:prstGeom>
          <a:solidFill>
            <a:srgbClr val="3A3A3A"/>
          </a:solidFill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6B6A90E6-0BE3-4642-A30F-2D24D19DC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015" y="2296634"/>
            <a:ext cx="1938157" cy="622163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Socios de Alianza Nacional de Organizaciones Forestales Comunitarias de Guatemala</a:t>
            </a:r>
          </a:p>
          <a:p>
            <a:r>
              <a:rPr lang="es-ES" dirty="0"/>
              <a:t>ANOFCG </a:t>
            </a:r>
            <a:endParaRPr lang="es-ES" altLang="es-CL" dirty="0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5E7B07EB-E543-4543-8950-D77CEDE38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0755" y="2296635"/>
            <a:ext cx="1938157" cy="384034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Red Nacional de Comunidades Organizadas Beneficiarias del PINPEP </a:t>
            </a:r>
            <a:endParaRPr lang="es-ES" altLang="es-CL" dirty="0"/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30C4A637-B71F-4358-9274-3E004695E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935" y="1871346"/>
            <a:ext cx="2182099" cy="430887"/>
          </a:xfrm>
          <a:prstGeom prst="rect">
            <a:avLst/>
          </a:prstGeom>
          <a:solidFill>
            <a:srgbClr val="B86C4F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lvl="0">
              <a:defRPr/>
            </a:pPr>
            <a:r>
              <a:rPr lang="es-ES" altLang="es-CL" sz="1000" dirty="0">
                <a:solidFill>
                  <a:schemeClr val="bg1"/>
                </a:solidFill>
              </a:rPr>
              <a:t>Comité Nacional de Salvaguardas REDD+ (CNSREDD+</a:t>
            </a:r>
            <a:r>
              <a:rPr lang="es-ES" altLang="es-CL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AB3F8CE6-5F87-4238-90B3-FBD58F7C0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4772" y="2011941"/>
            <a:ext cx="3984206" cy="246221"/>
          </a:xfrm>
          <a:prstGeom prst="rect">
            <a:avLst/>
          </a:prstGeom>
          <a:solidFill>
            <a:srgbClr val="02023C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ES" sz="1000" b="1" dirty="0">
                <a:solidFill>
                  <a:schemeClr val="bg1"/>
                </a:solidFill>
              </a:rPr>
              <a:t>Organizaciones locales</a:t>
            </a:r>
          </a:p>
        </p:txBody>
      </p:sp>
      <p:sp>
        <p:nvSpPr>
          <p:cNvPr id="25" name="Text Box 12">
            <a:extLst>
              <a:ext uri="{FF2B5EF4-FFF2-40B4-BE49-F238E27FC236}">
                <a16:creationId xmlns:a16="http://schemas.microsoft.com/office/drawing/2014/main" id="{87F2EE56-2AE7-4623-8DAB-9D4906697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4033" y="1544067"/>
            <a:ext cx="2158482" cy="304128"/>
          </a:xfrm>
          <a:prstGeom prst="rect">
            <a:avLst/>
          </a:prstGeom>
          <a:solidFill>
            <a:srgbClr val="02023C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COMITES Y GRUPOS DE APOYO</a:t>
            </a:r>
          </a:p>
        </p:txBody>
      </p:sp>
      <p:sp>
        <p:nvSpPr>
          <p:cNvPr id="99" name="Marcador de contenido 2">
            <a:extLst>
              <a:ext uri="{FF2B5EF4-FFF2-40B4-BE49-F238E27FC236}">
                <a16:creationId xmlns:a16="http://schemas.microsoft.com/office/drawing/2014/main" id="{27BCE41E-C7FA-4081-9E34-30AC3B5BD96F}"/>
              </a:ext>
            </a:extLst>
          </p:cNvPr>
          <p:cNvSpPr txBox="1">
            <a:spLocks/>
          </p:cNvSpPr>
          <p:nvPr/>
        </p:nvSpPr>
        <p:spPr>
          <a:xfrm>
            <a:off x="0" y="2662245"/>
            <a:ext cx="2736000" cy="261610"/>
          </a:xfrm>
          <a:prstGeom prst="rect">
            <a:avLst/>
          </a:prstGeom>
          <a:solidFill>
            <a:srgbClr val="B86C4F"/>
          </a:solidFill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Comisiones Ad hoc GCI</a:t>
            </a:r>
          </a:p>
        </p:txBody>
      </p:sp>
      <p:sp>
        <p:nvSpPr>
          <p:cNvPr id="100" name="Marcador de contenido 2">
            <a:extLst>
              <a:ext uri="{FF2B5EF4-FFF2-40B4-BE49-F238E27FC236}">
                <a16:creationId xmlns:a16="http://schemas.microsoft.com/office/drawing/2014/main" id="{78354E5D-B08D-4EB5-984E-9331EB9C2D9D}"/>
              </a:ext>
            </a:extLst>
          </p:cNvPr>
          <p:cNvSpPr txBox="1">
            <a:spLocks/>
          </p:cNvSpPr>
          <p:nvPr/>
        </p:nvSpPr>
        <p:spPr>
          <a:xfrm>
            <a:off x="0" y="2096065"/>
            <a:ext cx="2736000" cy="566179"/>
          </a:xfrm>
          <a:prstGeom prst="rect">
            <a:avLst/>
          </a:prstGeom>
          <a:solidFill>
            <a:srgbClr val="A03B14"/>
          </a:solidFill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b="1" dirty="0"/>
              <a:t>MINFIN</a:t>
            </a:r>
          </a:p>
          <a:p>
            <a:r>
              <a:rPr lang="es-ES" b="1" dirty="0"/>
              <a:t>GCI Técnico</a:t>
            </a:r>
          </a:p>
          <a:p>
            <a:r>
              <a:rPr lang="es-ES" dirty="0"/>
              <a:t> </a:t>
            </a:r>
            <a:endParaRPr lang="en-US" dirty="0"/>
          </a:p>
        </p:txBody>
      </p:sp>
      <p:sp>
        <p:nvSpPr>
          <p:cNvPr id="101" name="Marcador de contenido 2">
            <a:extLst>
              <a:ext uri="{FF2B5EF4-FFF2-40B4-BE49-F238E27FC236}">
                <a16:creationId xmlns:a16="http://schemas.microsoft.com/office/drawing/2014/main" id="{B368FB5F-5CFB-426C-9E15-3823A69FDDF4}"/>
              </a:ext>
            </a:extLst>
          </p:cNvPr>
          <p:cNvSpPr txBox="1">
            <a:spLocks/>
          </p:cNvSpPr>
          <p:nvPr/>
        </p:nvSpPr>
        <p:spPr>
          <a:xfrm>
            <a:off x="16329" y="1076387"/>
            <a:ext cx="2736000" cy="56980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b="1" dirty="0"/>
              <a:t>MINFIN</a:t>
            </a:r>
          </a:p>
          <a:p>
            <a:r>
              <a:rPr lang="es-ES" b="1" dirty="0"/>
              <a:t>GCI Político</a:t>
            </a:r>
          </a:p>
        </p:txBody>
      </p:sp>
      <p:sp>
        <p:nvSpPr>
          <p:cNvPr id="117" name="Text Box 12">
            <a:extLst>
              <a:ext uri="{FF2B5EF4-FFF2-40B4-BE49-F238E27FC236}">
                <a16:creationId xmlns:a16="http://schemas.microsoft.com/office/drawing/2014/main" id="{D295C8B1-482B-4293-8DFD-FAA319D9C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78873"/>
            <a:ext cx="2736000" cy="389476"/>
          </a:xfrm>
          <a:prstGeom prst="rect">
            <a:avLst/>
          </a:prstGeom>
          <a:solidFill>
            <a:srgbClr val="02023C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ES" sz="900" b="1" dirty="0">
                <a:solidFill>
                  <a:schemeClr val="bg1"/>
                </a:solidFill>
              </a:rPr>
              <a:t>GOBIERNO SECTORIAL</a:t>
            </a:r>
            <a:endParaRPr lang="es-ES" altLang="es-CL" sz="1050" b="1" dirty="0">
              <a:solidFill>
                <a:schemeClr val="bg1"/>
              </a:solidFill>
            </a:endParaRPr>
          </a:p>
        </p:txBody>
      </p: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837EE383-7514-44A7-AAF5-B7878CD9A821}"/>
              </a:ext>
            </a:extLst>
          </p:cNvPr>
          <p:cNvGrpSpPr/>
          <p:nvPr/>
        </p:nvGrpSpPr>
        <p:grpSpPr>
          <a:xfrm>
            <a:off x="80357" y="4180198"/>
            <a:ext cx="4990223" cy="2921364"/>
            <a:chOff x="398744" y="3346064"/>
            <a:chExt cx="4738010" cy="2921364"/>
          </a:xfrm>
        </p:grpSpPr>
        <p:sp>
          <p:nvSpPr>
            <p:cNvPr id="141" name="Rectángulo 140">
              <a:extLst>
                <a:ext uri="{FF2B5EF4-FFF2-40B4-BE49-F238E27FC236}">
                  <a16:creationId xmlns:a16="http://schemas.microsoft.com/office/drawing/2014/main" id="{FADEFDE6-9E1B-4BCD-994D-B4AB0BDA3BCA}"/>
                </a:ext>
              </a:extLst>
            </p:cNvPr>
            <p:cNvSpPr/>
            <p:nvPr/>
          </p:nvSpPr>
          <p:spPr>
            <a:xfrm>
              <a:off x="732477" y="3605481"/>
              <a:ext cx="4104998" cy="1229010"/>
            </a:xfrm>
            <a:prstGeom prst="rect">
              <a:avLst/>
            </a:prstGeom>
            <a:ln>
              <a:solidFill>
                <a:srgbClr val="E52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2" name="Text Box 12">
              <a:extLst>
                <a:ext uri="{FF2B5EF4-FFF2-40B4-BE49-F238E27FC236}">
                  <a16:creationId xmlns:a16="http://schemas.microsoft.com/office/drawing/2014/main" id="{D1435F0F-692B-4EE9-BAC6-0D7CC43DF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148" y="5164356"/>
              <a:ext cx="3985606" cy="400110"/>
            </a:xfrm>
            <a:prstGeom prst="rect">
              <a:avLst/>
            </a:prstGeom>
            <a:solidFill>
              <a:srgbClr val="EA430A"/>
            </a:solidFill>
            <a:ln>
              <a:solidFill>
                <a:srgbClr val="E52F00"/>
              </a:solidFill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s-CL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1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ctr"/>
              <a:r>
                <a:rPr lang="es-ES" sz="900" dirty="0">
                  <a:solidFill>
                    <a:schemeClr val="bg1"/>
                  </a:solidFill>
                </a:rPr>
                <a:t>Grupo Interministerial de Monitoreo de Bosque y Uso Tierra</a:t>
              </a:r>
            </a:p>
            <a:p>
              <a:pPr algn="ctr"/>
              <a:r>
                <a:rPr lang="es-ES" b="1" dirty="0">
                  <a:solidFill>
                    <a:schemeClr val="bg1"/>
                  </a:solidFill>
                </a:rPr>
                <a:t>GIMBUT</a:t>
              </a:r>
              <a:endParaRPr lang="es-ES" altLang="es-CL" b="1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 Box 12">
              <a:extLst>
                <a:ext uri="{FF2B5EF4-FFF2-40B4-BE49-F238E27FC236}">
                  <a16:creationId xmlns:a16="http://schemas.microsoft.com/office/drawing/2014/main" id="{7B5FDEF8-2EE7-4399-A531-C22E15A8B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148" y="3662341"/>
              <a:ext cx="1976104" cy="540000"/>
            </a:xfrm>
            <a:prstGeom prst="rect">
              <a:avLst/>
            </a:prstGeom>
            <a:solidFill>
              <a:srgbClr val="E52F00"/>
            </a:solidFill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s-CL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100" b="0" i="0" u="none" strike="noStrike" cap="none" normalizeH="0" baseline="0">
                  <a:ln>
                    <a:noFill/>
                  </a:ln>
                  <a:solidFill>
                    <a:schemeClr val="dk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ES" sz="1000" dirty="0">
                  <a:solidFill>
                    <a:schemeClr val="bg1"/>
                  </a:solidFill>
                </a:rPr>
                <a:t>Ministerio de Ambiente y Recursos Naturales</a:t>
              </a:r>
            </a:p>
            <a:p>
              <a:r>
                <a:rPr lang="es-ES" b="1" dirty="0">
                  <a:solidFill>
                    <a:schemeClr val="bg1"/>
                  </a:solidFill>
                </a:rPr>
                <a:t>MARN</a:t>
              </a:r>
              <a:endParaRPr lang="es-ES" altLang="es-CL" b="1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 Box 12">
              <a:extLst>
                <a:ext uri="{FF2B5EF4-FFF2-40B4-BE49-F238E27FC236}">
                  <a16:creationId xmlns:a16="http://schemas.microsoft.com/office/drawing/2014/main" id="{51F3BFF3-0C66-48D4-BF03-F123E216E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7762" y="3662341"/>
              <a:ext cx="1976104" cy="540000"/>
            </a:xfrm>
            <a:prstGeom prst="rect">
              <a:avLst/>
            </a:prstGeom>
            <a:solidFill>
              <a:srgbClr val="E52F00"/>
            </a:solidFill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s-CL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1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ES" sz="1000" dirty="0"/>
                <a:t>Instituto Nacional de Bosques</a:t>
              </a:r>
            </a:p>
            <a:p>
              <a:endParaRPr lang="es-ES" sz="1000" dirty="0"/>
            </a:p>
            <a:p>
              <a:r>
                <a:rPr lang="es-ES" b="1" dirty="0"/>
                <a:t>INAB</a:t>
              </a:r>
              <a:endParaRPr lang="es-ES" altLang="es-CL" b="1" dirty="0"/>
            </a:p>
          </p:txBody>
        </p:sp>
        <p:sp>
          <p:nvSpPr>
            <p:cNvPr id="145" name="Text Box 12">
              <a:extLst>
                <a:ext uri="{FF2B5EF4-FFF2-40B4-BE49-F238E27FC236}">
                  <a16:creationId xmlns:a16="http://schemas.microsoft.com/office/drawing/2014/main" id="{65943039-5D82-4D9B-A4AC-C9E4B8496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148" y="4249679"/>
              <a:ext cx="1976104" cy="540000"/>
            </a:xfrm>
            <a:prstGeom prst="rect">
              <a:avLst/>
            </a:prstGeom>
            <a:solidFill>
              <a:srgbClr val="E52F00"/>
            </a:solidFill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s-CL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1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ES" sz="1000" dirty="0"/>
                <a:t>Consejo Nacional de Áreas Protegidas</a:t>
              </a:r>
            </a:p>
            <a:p>
              <a:r>
                <a:rPr lang="es-ES" b="1" dirty="0"/>
                <a:t>CONAP</a:t>
              </a:r>
              <a:endParaRPr lang="es-ES" altLang="es-CL" b="1" dirty="0"/>
            </a:p>
          </p:txBody>
        </p:sp>
        <p:sp>
          <p:nvSpPr>
            <p:cNvPr id="146" name="Text Box 12">
              <a:extLst>
                <a:ext uri="{FF2B5EF4-FFF2-40B4-BE49-F238E27FC236}">
                  <a16:creationId xmlns:a16="http://schemas.microsoft.com/office/drawing/2014/main" id="{23A0D984-FB74-4517-B4C9-33D631977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7762" y="4249679"/>
              <a:ext cx="1966346" cy="540000"/>
            </a:xfrm>
            <a:prstGeom prst="rect">
              <a:avLst/>
            </a:prstGeom>
            <a:solidFill>
              <a:srgbClr val="E52F00"/>
            </a:solidFill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s-CL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1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ES" sz="1000" dirty="0"/>
                <a:t>Ministerio de Agricultura, Ganadería y Alimentación</a:t>
              </a:r>
            </a:p>
            <a:p>
              <a:r>
                <a:rPr lang="es-ES" b="1" dirty="0"/>
                <a:t>MAGA</a:t>
              </a:r>
              <a:endParaRPr lang="es-ES" altLang="es-CL" b="1" dirty="0"/>
            </a:p>
          </p:txBody>
        </p:sp>
        <p:sp>
          <p:nvSpPr>
            <p:cNvPr id="147" name="Text Box 12">
              <a:extLst>
                <a:ext uri="{FF2B5EF4-FFF2-40B4-BE49-F238E27FC236}">
                  <a16:creationId xmlns:a16="http://schemas.microsoft.com/office/drawing/2014/main" id="{F1F7FC1D-E747-4A43-AA2F-27E7F9300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147" y="5898096"/>
              <a:ext cx="1962992" cy="369332"/>
            </a:xfrm>
            <a:prstGeom prst="rect">
              <a:avLst/>
            </a:prstGeom>
            <a:solidFill>
              <a:srgbClr val="FFB49F"/>
            </a:solidFill>
            <a:ln>
              <a:solidFill>
                <a:srgbClr val="E52F00"/>
              </a:solidFill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s-CL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ES" dirty="0"/>
                <a:t>Universidad Rafael Landívar</a:t>
              </a:r>
            </a:p>
            <a:p>
              <a:r>
                <a:rPr lang="es-ES" b="1" dirty="0"/>
                <a:t>URL</a:t>
              </a:r>
              <a:endParaRPr lang="es-ES" altLang="es-CL" b="1" dirty="0"/>
            </a:p>
          </p:txBody>
        </p:sp>
        <p:sp>
          <p:nvSpPr>
            <p:cNvPr id="148" name="Text Box 12">
              <a:extLst>
                <a:ext uri="{FF2B5EF4-FFF2-40B4-BE49-F238E27FC236}">
                  <a16:creationId xmlns:a16="http://schemas.microsoft.com/office/drawing/2014/main" id="{6BDE2031-8A48-40B5-A67E-042F541ED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7762" y="5898096"/>
              <a:ext cx="1962992" cy="369332"/>
            </a:xfrm>
            <a:prstGeom prst="rect">
              <a:avLst/>
            </a:prstGeom>
            <a:solidFill>
              <a:srgbClr val="FFB49F"/>
            </a:solidFill>
            <a:ln>
              <a:solidFill>
                <a:srgbClr val="E52F00"/>
              </a:solidFill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s-CL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9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ES" dirty="0"/>
                <a:t>Universidad del Valle de Guatemala</a:t>
              </a:r>
            </a:p>
            <a:p>
              <a:r>
                <a:rPr lang="es-ES" b="1" dirty="0"/>
                <a:t>UVG</a:t>
              </a:r>
              <a:endParaRPr lang="es-ES" altLang="es-CL" b="1" dirty="0"/>
            </a:p>
          </p:txBody>
        </p:sp>
        <p:sp>
          <p:nvSpPr>
            <p:cNvPr id="149" name="Rectángulo 148">
              <a:extLst>
                <a:ext uri="{FF2B5EF4-FFF2-40B4-BE49-F238E27FC236}">
                  <a16:creationId xmlns:a16="http://schemas.microsoft.com/office/drawing/2014/main" id="{C7619570-BA52-4D7B-A616-E11C2C66E655}"/>
                </a:ext>
              </a:extLst>
            </p:cNvPr>
            <p:cNvSpPr/>
            <p:nvPr/>
          </p:nvSpPr>
          <p:spPr>
            <a:xfrm rot="16200000">
              <a:off x="4406701" y="4117964"/>
              <a:ext cx="1213885" cy="219165"/>
            </a:xfrm>
            <a:prstGeom prst="rect">
              <a:avLst/>
            </a:prstGeom>
            <a:solidFill>
              <a:srgbClr val="FFB49F"/>
            </a:solidFill>
            <a:ln>
              <a:solidFill>
                <a:srgbClr val="E52F00"/>
              </a:solidFill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9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NIVEL REGIONAL</a:t>
              </a:r>
              <a:endParaRPr lang="en-US" sz="9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82AD11B1-AB6B-47D4-974D-5B08595F8825}"/>
                </a:ext>
              </a:extLst>
            </p:cNvPr>
            <p:cNvSpPr/>
            <p:nvPr/>
          </p:nvSpPr>
          <p:spPr>
            <a:xfrm rot="16200000">
              <a:off x="-92650" y="4110402"/>
              <a:ext cx="1229011" cy="219165"/>
            </a:xfrm>
            <a:prstGeom prst="rect">
              <a:avLst/>
            </a:prstGeom>
            <a:solidFill>
              <a:srgbClr val="FFB49F"/>
            </a:solidFill>
            <a:ln>
              <a:solidFill>
                <a:srgbClr val="E52F00"/>
              </a:solidFill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9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NIVEL CENTRAL</a:t>
              </a:r>
              <a:endParaRPr lang="en-US" sz="9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Text Box 12">
              <a:extLst>
                <a:ext uri="{FF2B5EF4-FFF2-40B4-BE49-F238E27FC236}">
                  <a16:creationId xmlns:a16="http://schemas.microsoft.com/office/drawing/2014/main" id="{08D60DCC-8CDB-4A87-8DAF-46A5802D42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744" y="3346064"/>
              <a:ext cx="4738010" cy="238898"/>
            </a:xfrm>
            <a:prstGeom prst="rect">
              <a:avLst/>
            </a:prstGeom>
            <a:solidFill>
              <a:srgbClr val="02023C"/>
            </a:solidFill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s-CL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1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ctr"/>
              <a:r>
                <a:rPr lang="es-ES" sz="900" b="1" dirty="0">
                  <a:solidFill>
                    <a:schemeClr val="bg1"/>
                  </a:solidFill>
                </a:rPr>
                <a:t>INSTITUCIONES GCI Técnico</a:t>
              </a:r>
              <a:endParaRPr lang="es-ES" altLang="es-CL" sz="7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2" name="Conector: angular 151">
              <a:extLst>
                <a:ext uri="{FF2B5EF4-FFF2-40B4-BE49-F238E27FC236}">
                  <a16:creationId xmlns:a16="http://schemas.microsoft.com/office/drawing/2014/main" id="{1BB5B4A4-C42F-4E30-9753-7E9D17B22E5F}"/>
                </a:ext>
              </a:extLst>
            </p:cNvPr>
            <p:cNvCxnSpPr>
              <a:cxnSpLocks/>
              <a:stCxn id="150" idx="1"/>
              <a:endCxn id="142" idx="0"/>
            </p:cNvCxnSpPr>
            <p:nvPr/>
          </p:nvCxnSpPr>
          <p:spPr>
            <a:xfrm rot="16200000" flipH="1">
              <a:off x="1479972" y="3876375"/>
              <a:ext cx="329865" cy="2246096"/>
            </a:xfrm>
            <a:prstGeom prst="bentConnector3">
              <a:avLst/>
            </a:prstGeom>
            <a:ln>
              <a:solidFill>
                <a:srgbClr val="0202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: angular 152">
              <a:extLst>
                <a:ext uri="{FF2B5EF4-FFF2-40B4-BE49-F238E27FC236}">
                  <a16:creationId xmlns:a16="http://schemas.microsoft.com/office/drawing/2014/main" id="{91E8806B-1803-49F9-B0D3-5D3378CBEC6D}"/>
                </a:ext>
              </a:extLst>
            </p:cNvPr>
            <p:cNvCxnSpPr>
              <a:cxnSpLocks/>
              <a:stCxn id="147" idx="0"/>
              <a:endCxn id="142" idx="2"/>
            </p:cNvCxnSpPr>
            <p:nvPr/>
          </p:nvCxnSpPr>
          <p:spPr>
            <a:xfrm rot="5400000" flipH="1" flipV="1">
              <a:off x="2095483" y="5225627"/>
              <a:ext cx="333630" cy="101130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202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: angular 153">
              <a:extLst>
                <a:ext uri="{FF2B5EF4-FFF2-40B4-BE49-F238E27FC236}">
                  <a16:creationId xmlns:a16="http://schemas.microsoft.com/office/drawing/2014/main" id="{CF4197A8-DB10-48A4-961D-4307E73708E0}"/>
                </a:ext>
              </a:extLst>
            </p:cNvPr>
            <p:cNvCxnSpPr>
              <a:cxnSpLocks/>
              <a:stCxn id="148" idx="0"/>
              <a:endCxn id="142" idx="2"/>
            </p:cNvCxnSpPr>
            <p:nvPr/>
          </p:nvCxnSpPr>
          <p:spPr>
            <a:xfrm rot="16200000" flipV="1">
              <a:off x="3106790" y="5225628"/>
              <a:ext cx="333630" cy="101130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202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3297C087-80D3-430A-A7BD-687BECB5E018}"/>
              </a:ext>
            </a:extLst>
          </p:cNvPr>
          <p:cNvCxnSpPr>
            <a:stCxn id="99" idx="2"/>
            <a:endCxn id="151" idx="0"/>
          </p:cNvCxnSpPr>
          <p:nvPr/>
        </p:nvCxnSpPr>
        <p:spPr>
          <a:xfrm rot="16200000" flipH="1">
            <a:off x="1343563" y="2948291"/>
            <a:ext cx="1256343" cy="1207469"/>
          </a:xfrm>
          <a:prstGeom prst="bentConnector3">
            <a:avLst/>
          </a:prstGeom>
          <a:ln>
            <a:solidFill>
              <a:srgbClr val="0202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 Box 12">
            <a:extLst>
              <a:ext uri="{FF2B5EF4-FFF2-40B4-BE49-F238E27FC236}">
                <a16:creationId xmlns:a16="http://schemas.microsoft.com/office/drawing/2014/main" id="{E6CCEBAB-68F5-43BF-9527-B9FB0534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655" y="3993766"/>
            <a:ext cx="3974246" cy="246221"/>
          </a:xfrm>
          <a:prstGeom prst="rect">
            <a:avLst/>
          </a:prstGeom>
          <a:solidFill>
            <a:srgbClr val="02023C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ES" sz="1000" b="1" dirty="0">
                <a:solidFill>
                  <a:schemeClr val="bg1"/>
                </a:solidFill>
              </a:rPr>
              <a:t>Mancomunidades y Municipalidades</a:t>
            </a:r>
          </a:p>
        </p:txBody>
      </p:sp>
      <p:cxnSp>
        <p:nvCxnSpPr>
          <p:cNvPr id="157" name="Conector: angular 156">
            <a:extLst>
              <a:ext uri="{FF2B5EF4-FFF2-40B4-BE49-F238E27FC236}">
                <a16:creationId xmlns:a16="http://schemas.microsoft.com/office/drawing/2014/main" id="{E095DE42-BB4F-47FF-B825-467BD54846CC}"/>
              </a:ext>
            </a:extLst>
          </p:cNvPr>
          <p:cNvCxnSpPr>
            <a:cxnSpLocks/>
            <a:stCxn id="101" idx="2"/>
          </p:cNvCxnSpPr>
          <p:nvPr/>
        </p:nvCxnSpPr>
        <p:spPr>
          <a:xfrm rot="16200000" flipH="1">
            <a:off x="1173271" y="1857250"/>
            <a:ext cx="422116" cy="1"/>
          </a:xfrm>
          <a:prstGeom prst="bentConnector3">
            <a:avLst/>
          </a:prstGeom>
          <a:ln>
            <a:solidFill>
              <a:srgbClr val="0202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angular 161">
            <a:extLst>
              <a:ext uri="{FF2B5EF4-FFF2-40B4-BE49-F238E27FC236}">
                <a16:creationId xmlns:a16="http://schemas.microsoft.com/office/drawing/2014/main" id="{B7195636-9F18-4711-8C61-E62ED5E1245F}"/>
              </a:ext>
            </a:extLst>
          </p:cNvPr>
          <p:cNvCxnSpPr>
            <a:cxnSpLocks/>
            <a:stCxn id="101" idx="3"/>
            <a:endCxn id="25" idx="1"/>
          </p:cNvCxnSpPr>
          <p:nvPr/>
        </p:nvCxnSpPr>
        <p:spPr>
          <a:xfrm>
            <a:off x="2752329" y="1361290"/>
            <a:ext cx="421704" cy="334841"/>
          </a:xfrm>
          <a:prstGeom prst="bentConnector3">
            <a:avLst>
              <a:gd name="adj1" fmla="val 53336"/>
            </a:avLst>
          </a:prstGeom>
          <a:ln>
            <a:solidFill>
              <a:srgbClr val="0202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: angular 167">
            <a:extLst>
              <a:ext uri="{FF2B5EF4-FFF2-40B4-BE49-F238E27FC236}">
                <a16:creationId xmlns:a16="http://schemas.microsoft.com/office/drawing/2014/main" id="{2CE6E3C1-C3AA-42B3-AFCF-20A9BAE0B2E9}"/>
              </a:ext>
            </a:extLst>
          </p:cNvPr>
          <p:cNvCxnSpPr>
            <a:cxnSpLocks/>
            <a:stCxn id="100" idx="3"/>
            <a:endCxn id="25" idx="1"/>
          </p:cNvCxnSpPr>
          <p:nvPr/>
        </p:nvCxnSpPr>
        <p:spPr>
          <a:xfrm flipV="1">
            <a:off x="2736000" y="1696131"/>
            <a:ext cx="438033" cy="683024"/>
          </a:xfrm>
          <a:prstGeom prst="bentConnector3">
            <a:avLst>
              <a:gd name="adj1" fmla="val 56423"/>
            </a:avLst>
          </a:prstGeom>
          <a:ln>
            <a:solidFill>
              <a:srgbClr val="0202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12">
            <a:extLst>
              <a:ext uri="{FF2B5EF4-FFF2-40B4-BE49-F238E27FC236}">
                <a16:creationId xmlns:a16="http://schemas.microsoft.com/office/drawing/2014/main" id="{7DFFD866-909B-4726-A0EF-F55F6DA5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487" y="2350691"/>
            <a:ext cx="2182099" cy="400110"/>
          </a:xfrm>
          <a:prstGeom prst="rect">
            <a:avLst/>
          </a:prstGeom>
          <a:solidFill>
            <a:srgbClr val="B86C4F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CL" altLang="es-CL" sz="1000" dirty="0">
                <a:solidFill>
                  <a:schemeClr val="bg1"/>
                </a:solidFill>
              </a:rPr>
              <a:t>Comité Nacional de Distribución de Beneficios. 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FDE395A-FF24-412E-8908-3914FBBF9D62}"/>
              </a:ext>
            </a:extLst>
          </p:cNvPr>
          <p:cNvCxnSpPr>
            <a:cxnSpLocks/>
          </p:cNvCxnSpPr>
          <p:nvPr/>
        </p:nvCxnSpPr>
        <p:spPr>
          <a:xfrm>
            <a:off x="6002876" y="2135051"/>
            <a:ext cx="6566" cy="4156144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 Box 12">
            <a:extLst>
              <a:ext uri="{FF2B5EF4-FFF2-40B4-BE49-F238E27FC236}">
                <a16:creationId xmlns:a16="http://schemas.microsoft.com/office/drawing/2014/main" id="{CAFCBBB4-456E-4480-85D8-383D4E633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827" y="4524778"/>
            <a:ext cx="3970074" cy="246221"/>
          </a:xfrm>
          <a:prstGeom prst="rect">
            <a:avLst/>
          </a:prstGeom>
          <a:solidFill>
            <a:srgbClr val="02023C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ES" sz="1000" b="1" dirty="0">
                <a:solidFill>
                  <a:schemeClr val="bg1"/>
                </a:solidFill>
              </a:rPr>
              <a:t>Modelos de manejo y  administración en AP</a:t>
            </a:r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4798F577-5AA6-4649-A2A5-2D6E05CFF4B0}"/>
              </a:ext>
            </a:extLst>
          </p:cNvPr>
          <p:cNvSpPr/>
          <p:nvPr/>
        </p:nvSpPr>
        <p:spPr>
          <a:xfrm>
            <a:off x="6142655" y="5370396"/>
            <a:ext cx="2002122" cy="246221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dirty="0">
                <a:solidFill>
                  <a:schemeClr val="bg1"/>
                </a:solidFill>
              </a:rPr>
              <a:t>Concesiones de servicio públicos 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BACD35F4-38B6-4266-A594-B0E4C0179B05}"/>
              </a:ext>
            </a:extLst>
          </p:cNvPr>
          <p:cNvSpPr/>
          <p:nvPr/>
        </p:nvSpPr>
        <p:spPr>
          <a:xfrm>
            <a:off x="6144753" y="5083076"/>
            <a:ext cx="2002122" cy="246221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dirty="0">
                <a:solidFill>
                  <a:schemeClr val="bg1"/>
                </a:solidFill>
              </a:rPr>
              <a:t>Parques regionales municipales 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0AD66530-4F7E-413C-80B7-FE5E127B735F}"/>
              </a:ext>
            </a:extLst>
          </p:cNvPr>
          <p:cNvSpPr/>
          <p:nvPr/>
        </p:nvSpPr>
        <p:spPr>
          <a:xfrm>
            <a:off x="8188465" y="4805985"/>
            <a:ext cx="1981210" cy="246221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dirty="0">
                <a:solidFill>
                  <a:schemeClr val="bg1"/>
                </a:solidFill>
              </a:rPr>
              <a:t>Reservas naturales privadas 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7FCBFB1E-8D75-421D-B845-91FB4E3E521B}"/>
              </a:ext>
            </a:extLst>
          </p:cNvPr>
          <p:cNvSpPr/>
          <p:nvPr/>
        </p:nvSpPr>
        <p:spPr>
          <a:xfrm>
            <a:off x="8188466" y="5087147"/>
            <a:ext cx="1981209" cy="246221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dirty="0">
                <a:solidFill>
                  <a:schemeClr val="bg1"/>
                </a:solidFill>
              </a:rPr>
              <a:t>Arrendatarios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E659082D-8633-4E2B-AA25-DFA2AE3BBD4E}"/>
              </a:ext>
            </a:extLst>
          </p:cNvPr>
          <p:cNvSpPr/>
          <p:nvPr/>
        </p:nvSpPr>
        <p:spPr>
          <a:xfrm>
            <a:off x="6146827" y="4805277"/>
            <a:ext cx="2002122" cy="246221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ts val="200"/>
              </a:spcBef>
              <a:spcAft>
                <a:spcPts val="200"/>
              </a:spcAft>
            </a:pPr>
            <a:r>
              <a:rPr lang="es-ES" sz="1000" dirty="0" err="1">
                <a:solidFill>
                  <a:schemeClr val="bg1"/>
                </a:solidFill>
              </a:rPr>
              <a:t>Co-administradores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386E4317-9639-4309-865A-7BA61E3791DD}"/>
              </a:ext>
            </a:extLst>
          </p:cNvPr>
          <p:cNvCxnSpPr>
            <a:cxnSpLocks/>
          </p:cNvCxnSpPr>
          <p:nvPr/>
        </p:nvCxnSpPr>
        <p:spPr>
          <a:xfrm>
            <a:off x="5994102" y="4092932"/>
            <a:ext cx="152725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de flecha 157">
            <a:extLst>
              <a:ext uri="{FF2B5EF4-FFF2-40B4-BE49-F238E27FC236}">
                <a16:creationId xmlns:a16="http://schemas.microsoft.com/office/drawing/2014/main" id="{4DBB36A9-2257-4B56-A76F-EAB9D5AE5CBF}"/>
              </a:ext>
            </a:extLst>
          </p:cNvPr>
          <p:cNvCxnSpPr>
            <a:cxnSpLocks/>
          </p:cNvCxnSpPr>
          <p:nvPr/>
        </p:nvCxnSpPr>
        <p:spPr>
          <a:xfrm>
            <a:off x="6000802" y="4664562"/>
            <a:ext cx="152725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de flecha 158">
            <a:extLst>
              <a:ext uri="{FF2B5EF4-FFF2-40B4-BE49-F238E27FC236}">
                <a16:creationId xmlns:a16="http://schemas.microsoft.com/office/drawing/2014/main" id="{1F17267D-2FCC-41DC-8EBE-3AF5100EEF85}"/>
              </a:ext>
            </a:extLst>
          </p:cNvPr>
          <p:cNvCxnSpPr>
            <a:cxnSpLocks/>
          </p:cNvCxnSpPr>
          <p:nvPr/>
        </p:nvCxnSpPr>
        <p:spPr>
          <a:xfrm>
            <a:off x="6012195" y="6292104"/>
            <a:ext cx="152725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E8631C3D-2648-465C-8C74-5074E49A34AE}"/>
              </a:ext>
            </a:extLst>
          </p:cNvPr>
          <p:cNvCxnSpPr>
            <a:cxnSpLocks/>
          </p:cNvCxnSpPr>
          <p:nvPr/>
        </p:nvCxnSpPr>
        <p:spPr>
          <a:xfrm flipV="1">
            <a:off x="5060188" y="5032813"/>
            <a:ext cx="394090" cy="3662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FB63FC8A-3308-40E3-B34C-46678EB81F3F}"/>
              </a:ext>
            </a:extLst>
          </p:cNvPr>
          <p:cNvCxnSpPr>
            <a:cxnSpLocks/>
          </p:cNvCxnSpPr>
          <p:nvPr/>
        </p:nvCxnSpPr>
        <p:spPr>
          <a:xfrm flipV="1">
            <a:off x="5438780" y="1696131"/>
            <a:ext cx="0" cy="3336682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17BDCD1-C8C9-4E56-8087-796ABFC4B9C0}"/>
              </a:ext>
            </a:extLst>
          </p:cNvPr>
          <p:cNvCxnSpPr>
            <a:endCxn id="25" idx="3"/>
          </p:cNvCxnSpPr>
          <p:nvPr/>
        </p:nvCxnSpPr>
        <p:spPr>
          <a:xfrm flipH="1">
            <a:off x="5332515" y="1696131"/>
            <a:ext cx="12176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2BFCA664-F907-4398-B322-5FD2F6E5E199}"/>
              </a:ext>
            </a:extLst>
          </p:cNvPr>
          <p:cNvCxnSpPr/>
          <p:nvPr/>
        </p:nvCxnSpPr>
        <p:spPr>
          <a:xfrm>
            <a:off x="5438780" y="4093698"/>
            <a:ext cx="55532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de flecha 159">
            <a:extLst>
              <a:ext uri="{FF2B5EF4-FFF2-40B4-BE49-F238E27FC236}">
                <a16:creationId xmlns:a16="http://schemas.microsoft.com/office/drawing/2014/main" id="{241A5C4B-6A81-4785-82A2-0AFEC5E3351B}"/>
              </a:ext>
            </a:extLst>
          </p:cNvPr>
          <p:cNvCxnSpPr>
            <a:cxnSpLocks/>
          </p:cNvCxnSpPr>
          <p:nvPr/>
        </p:nvCxnSpPr>
        <p:spPr>
          <a:xfrm>
            <a:off x="6009600" y="2135051"/>
            <a:ext cx="152725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 Box 12">
            <a:extLst>
              <a:ext uri="{FF2B5EF4-FFF2-40B4-BE49-F238E27FC236}">
                <a16:creationId xmlns:a16="http://schemas.microsoft.com/office/drawing/2014/main" id="{F5566412-23C8-4187-8C93-108683E83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1572" y="2838839"/>
            <a:ext cx="2182099" cy="400110"/>
          </a:xfrm>
          <a:prstGeom prst="rect">
            <a:avLst/>
          </a:prstGeom>
          <a:solidFill>
            <a:srgbClr val="B86C4F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solidFill>
                  <a:schemeClr val="dk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CL" altLang="es-CL" sz="1000" dirty="0">
                <a:solidFill>
                  <a:schemeClr val="bg1"/>
                </a:solidFill>
              </a:rPr>
              <a:t>Grupo de Bosques, Biodiversidad y Cambio Climático (</a:t>
            </a:r>
            <a:r>
              <a:rPr lang="es-CL" altLang="es-CL" sz="1000" dirty="0" err="1">
                <a:solidFill>
                  <a:schemeClr val="bg1"/>
                </a:solidFill>
              </a:rPr>
              <a:t>GBByCC</a:t>
            </a:r>
            <a:r>
              <a:rPr lang="es-CL" altLang="es-CL" sz="1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3" name="Text Box 12">
            <a:extLst>
              <a:ext uri="{FF2B5EF4-FFF2-40B4-BE49-F238E27FC236}">
                <a16:creationId xmlns:a16="http://schemas.microsoft.com/office/drawing/2014/main" id="{62040376-2740-4C20-8A28-35B28EC2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015" y="2948816"/>
            <a:ext cx="1938157" cy="414055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Grupo de Implementadores  REDD+ (GIREDD+)</a:t>
            </a:r>
            <a:endParaRPr lang="es-ES" altLang="es-CL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F25971DD-357A-4C62-AE07-518D6225C6D1}"/>
              </a:ext>
            </a:extLst>
          </p:cNvPr>
          <p:cNvSpPr/>
          <p:nvPr/>
        </p:nvSpPr>
        <p:spPr>
          <a:xfrm>
            <a:off x="8182563" y="5366220"/>
            <a:ext cx="1987112" cy="400110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dirty="0">
                <a:solidFill>
                  <a:schemeClr val="bg1"/>
                </a:solidFill>
              </a:rPr>
              <a:t>Concesiones de aprovechamiento forestal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2B3CE899-7C60-4046-82AD-7084EA117B4B}"/>
              </a:ext>
            </a:extLst>
          </p:cNvPr>
          <p:cNvSpPr/>
          <p:nvPr/>
        </p:nvSpPr>
        <p:spPr>
          <a:xfrm>
            <a:off x="6153299" y="5660870"/>
            <a:ext cx="2002122" cy="246221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dirty="0">
                <a:solidFill>
                  <a:schemeClr val="bg1"/>
                </a:solidFill>
              </a:rPr>
              <a:t>Gestión compartida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8" name="Text Box 12">
            <a:extLst>
              <a:ext uri="{FF2B5EF4-FFF2-40B4-BE49-F238E27FC236}">
                <a16:creationId xmlns:a16="http://schemas.microsoft.com/office/drawing/2014/main" id="{98F9DF4C-866D-4453-B504-65D9E9A0F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016" y="2719724"/>
            <a:ext cx="1938157" cy="246221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Beneficiarios de PROBOSQUE</a:t>
            </a:r>
            <a:endParaRPr lang="es-ES" altLang="es-CL" dirty="0"/>
          </a:p>
        </p:txBody>
      </p:sp>
      <p:sp>
        <p:nvSpPr>
          <p:cNvPr id="69" name="Text Box 12">
            <a:extLst>
              <a:ext uri="{FF2B5EF4-FFF2-40B4-BE49-F238E27FC236}">
                <a16:creationId xmlns:a16="http://schemas.microsoft.com/office/drawing/2014/main" id="{54CE4C41-D58E-41FC-9D7A-413929600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2325" y="3001590"/>
            <a:ext cx="1938157" cy="405863"/>
          </a:xfrm>
          <a:prstGeom prst="rect">
            <a:avLst/>
          </a:prstGeom>
          <a:solidFill>
            <a:srgbClr val="044E31"/>
          </a:solidFill>
          <a:ln>
            <a:solidFill>
              <a:srgbClr val="044E31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altLang="es-CL" dirty="0"/>
              <a:t>Iniciativas privadas (cooperativas, asociaciones y ONG entre otros)</a:t>
            </a:r>
          </a:p>
        </p:txBody>
      </p:sp>
      <p:sp>
        <p:nvSpPr>
          <p:cNvPr id="71" name="Text Box 12">
            <a:extLst>
              <a:ext uri="{FF2B5EF4-FFF2-40B4-BE49-F238E27FC236}">
                <a16:creationId xmlns:a16="http://schemas.microsoft.com/office/drawing/2014/main" id="{7AE1C047-DD5C-4701-A40E-87DE6FCA7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0755" y="6173923"/>
            <a:ext cx="3974246" cy="246221"/>
          </a:xfrm>
          <a:prstGeom prst="rect">
            <a:avLst/>
          </a:prstGeom>
          <a:solidFill>
            <a:srgbClr val="02023C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ES" sz="1000" b="1" dirty="0">
                <a:solidFill>
                  <a:schemeClr val="bg1"/>
                </a:solidFill>
              </a:rPr>
              <a:t>Autoridades Indígenas Maya, </a:t>
            </a:r>
            <a:r>
              <a:rPr lang="es-ES" sz="1000" b="1" dirty="0" err="1">
                <a:solidFill>
                  <a:schemeClr val="bg1"/>
                </a:solidFill>
              </a:rPr>
              <a:t>Xinka</a:t>
            </a:r>
            <a:r>
              <a:rPr lang="es-ES" sz="1000" b="1" dirty="0">
                <a:solidFill>
                  <a:schemeClr val="bg1"/>
                </a:solidFill>
              </a:rPr>
              <a:t> y Garífuna Guatemala</a:t>
            </a:r>
          </a:p>
        </p:txBody>
      </p:sp>
    </p:spTree>
    <p:extLst>
      <p:ext uri="{BB962C8B-B14F-4D97-AF65-F5344CB8AC3E}">
        <p14:creationId xmlns:p14="http://schemas.microsoft.com/office/powerpoint/2010/main" val="301636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E02426-628C-4EDC-BA9E-C6AAA173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175"/>
            <a:ext cx="4610100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39497B1-4DA4-42A0-AD83-99FF5F312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1" y="882778"/>
            <a:ext cx="4529137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36AF0C-C0AF-463D-A006-1967EC1A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3450"/>
            <a:ext cx="4610100" cy="356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AFEB227-1978-4376-A882-9E67BF01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997" y="3525879"/>
            <a:ext cx="4472867" cy="34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FDF61BB-4366-4A31-B9DE-10E48BB46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032" y="7000875"/>
            <a:ext cx="4823207" cy="37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5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9948C5-99E6-4748-A596-03433741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95" y="0"/>
            <a:ext cx="5848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5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23809-E702-4609-A8D4-04677AE4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84137"/>
            <a:ext cx="11410950" cy="1325563"/>
          </a:xfrm>
        </p:spPr>
        <p:txBody>
          <a:bodyPr>
            <a:normAutofit/>
          </a:bodyPr>
          <a:lstStyle/>
          <a:p>
            <a:r>
              <a:rPr lang="es-CL" sz="2000" dirty="0"/>
              <a:t>Mapas de causales de deforestación y degradación</a:t>
            </a:r>
            <a:endParaRPr lang="en-US" sz="2000" dirty="0"/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874F854-D3E9-4F0A-8613-FD23C1AB3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10" y="1085850"/>
            <a:ext cx="3854357" cy="5448300"/>
          </a:xfr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644BAC0-4A2D-4563-9D20-BCE7E7ED0B36}"/>
              </a:ext>
            </a:extLst>
          </p:cNvPr>
          <p:cNvSpPr/>
          <p:nvPr/>
        </p:nvSpPr>
        <p:spPr>
          <a:xfrm>
            <a:off x="2848988" y="5623249"/>
            <a:ext cx="1673249" cy="622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C1EF232-0D7D-4497-AF97-334B908CB7E3}"/>
              </a:ext>
            </a:extLst>
          </p:cNvPr>
          <p:cNvSpPr/>
          <p:nvPr/>
        </p:nvSpPr>
        <p:spPr>
          <a:xfrm>
            <a:off x="1078458" y="6246296"/>
            <a:ext cx="3443779" cy="287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750EE7-38F7-430C-A22B-3DAF60361E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2"/>
          <a:stretch/>
        </p:blipFill>
        <p:spPr bwMode="auto">
          <a:xfrm>
            <a:off x="8078061" y="1318757"/>
            <a:ext cx="3876872" cy="4624956"/>
          </a:xfrm>
          <a:prstGeom prst="rect">
            <a:avLst/>
          </a:prstGeom>
          <a:noFill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4804780-B8FE-4AC7-82E5-55498D5BA8E2}"/>
              </a:ext>
            </a:extLst>
          </p:cNvPr>
          <p:cNvSpPr txBox="1"/>
          <p:nvPr/>
        </p:nvSpPr>
        <p:spPr>
          <a:xfrm>
            <a:off x="5432612" y="1815353"/>
            <a:ext cx="21918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Se deben eliminar los logos del gobierno y se debe cambiar en la rotulación:</a:t>
            </a:r>
          </a:p>
          <a:p>
            <a:r>
              <a:rPr lang="es-CL" sz="1400" dirty="0"/>
              <a:t>Extracción insostenible de leña y madera del bosque =  Aprovechamiento No Sostenible de Recursos Forestales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690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97320E44-1268-4412-9912-E6DC3228E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A44159-04E0-48A5-90BA-CF2457E50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" y="353930"/>
            <a:ext cx="7772400" cy="22098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6EA3666-81B7-47CC-8C3C-C897470D1BEF}"/>
              </a:ext>
            </a:extLst>
          </p:cNvPr>
          <p:cNvSpPr txBox="1"/>
          <p:nvPr/>
        </p:nvSpPr>
        <p:spPr>
          <a:xfrm>
            <a:off x="8874177" y="1274164"/>
            <a:ext cx="2443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highlight>
                  <a:srgbClr val="00FFFF"/>
                </a:highlight>
              </a:rPr>
              <a:t>Actividades del PRE</a:t>
            </a:r>
            <a:endParaRPr lang="en-US" dirty="0">
              <a:highlight>
                <a:srgbClr val="00FFFF"/>
              </a:highligh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5BD54F-7DC0-4879-9E29-F9A703E1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87" y="2563730"/>
            <a:ext cx="6734175" cy="23336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51B4160-1772-42C1-90C1-E25A7754DA1C}"/>
              </a:ext>
            </a:extLst>
          </p:cNvPr>
          <p:cNvSpPr txBox="1"/>
          <p:nvPr/>
        </p:nvSpPr>
        <p:spPr>
          <a:xfrm>
            <a:off x="8874176" y="3429000"/>
            <a:ext cx="2443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highlight>
                  <a:srgbClr val="008080"/>
                </a:highlight>
              </a:rPr>
              <a:t> Actividades del FIP</a:t>
            </a:r>
            <a:endParaRPr lang="en-US" dirty="0">
              <a:highlight>
                <a:srgbClr val="008080"/>
              </a:highligh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A91E0C-1F81-44B6-8FE6-41B4FB2A9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37" y="4333875"/>
            <a:ext cx="7477125" cy="25241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4EAE35D-3B9A-460D-90F4-6911DC678A47}"/>
              </a:ext>
            </a:extLst>
          </p:cNvPr>
          <p:cNvSpPr txBox="1"/>
          <p:nvPr/>
        </p:nvSpPr>
        <p:spPr>
          <a:xfrm>
            <a:off x="8874176" y="5583836"/>
            <a:ext cx="244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highlight>
                  <a:srgbClr val="C0C0C0"/>
                </a:highlight>
              </a:rPr>
              <a:t> Actividades de la NAMA</a:t>
            </a:r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91022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6895</TotalTime>
  <Words>402</Words>
  <Application>Microsoft Office PowerPoint</Application>
  <PresentationFormat>Panorámica</PresentationFormat>
  <Paragraphs>82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Mapas de causales de deforestación y degradación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Garrido</dc:creator>
  <cp:lastModifiedBy>Claudia Garrido</cp:lastModifiedBy>
  <cp:revision>50</cp:revision>
  <dcterms:created xsi:type="dcterms:W3CDTF">2020-04-16T17:01:43Z</dcterms:created>
  <dcterms:modified xsi:type="dcterms:W3CDTF">2020-07-10T21:37:49Z</dcterms:modified>
</cp:coreProperties>
</file>